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2"/>
  </p:notesMasterIdLst>
  <p:sldIdLst>
    <p:sldId id="262" r:id="rId2"/>
    <p:sldId id="257" r:id="rId3"/>
    <p:sldId id="259" r:id="rId4"/>
    <p:sldId id="260" r:id="rId5"/>
    <p:sldId id="256" r:id="rId6"/>
    <p:sldId id="291" r:id="rId7"/>
    <p:sldId id="295" r:id="rId8"/>
    <p:sldId id="293" r:id="rId9"/>
    <p:sldId id="292" r:id="rId10"/>
    <p:sldId id="294" r:id="rId11"/>
  </p:sldIdLst>
  <p:sldSz cx="10802938" cy="77041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27" userDrawn="1">
          <p15:clr>
            <a:srgbClr val="A4A3A4"/>
          </p15:clr>
        </p15:guide>
        <p15:guide id="2" pos="34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C340"/>
    <a:srgbClr val="8180BC"/>
    <a:srgbClr val="4DBFAE"/>
    <a:srgbClr val="E16482"/>
    <a:srgbClr val="A54F8F"/>
    <a:srgbClr val="EB8D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25"/>
    <p:restoredTop sz="94040"/>
  </p:normalViewPr>
  <p:slideViewPr>
    <p:cSldViewPr snapToGrid="0" snapToObjects="1" showGuides="1">
      <p:cViewPr varScale="1">
        <p:scale>
          <a:sx n="69" d="100"/>
          <a:sy n="69" d="100"/>
        </p:scale>
        <p:origin x="1219" y="86"/>
      </p:cViewPr>
      <p:guideLst>
        <p:guide orient="horz" pos="2427"/>
        <p:guide pos="340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4D64F2-AC75-3E44-8E64-6E4E302D18B2}" type="datetimeFigureOut">
              <a:rPr lang="fr-FR" smtClean="0"/>
              <a:t>02/05/2023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66825" y="1143000"/>
            <a:ext cx="43243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28B4A5-B599-E445-B1CF-6B4F8282DF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1503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09406" rtl="0" eaLnBrk="1" latinLnBrk="0" hangingPunct="1">
      <a:defRPr sz="1325" kern="1200">
        <a:solidFill>
          <a:schemeClr val="tx1"/>
        </a:solidFill>
        <a:latin typeface="+mn-lt"/>
        <a:ea typeface="+mn-ea"/>
        <a:cs typeface="+mn-cs"/>
      </a:defRPr>
    </a:lvl1pPr>
    <a:lvl2pPr marL="504703" algn="l" defTabSz="1009406" rtl="0" eaLnBrk="1" latinLnBrk="0" hangingPunct="1">
      <a:defRPr sz="1325" kern="1200">
        <a:solidFill>
          <a:schemeClr val="tx1"/>
        </a:solidFill>
        <a:latin typeface="+mn-lt"/>
        <a:ea typeface="+mn-ea"/>
        <a:cs typeface="+mn-cs"/>
      </a:defRPr>
    </a:lvl2pPr>
    <a:lvl3pPr marL="1009406" algn="l" defTabSz="1009406" rtl="0" eaLnBrk="1" latinLnBrk="0" hangingPunct="1">
      <a:defRPr sz="1325" kern="1200">
        <a:solidFill>
          <a:schemeClr val="tx1"/>
        </a:solidFill>
        <a:latin typeface="+mn-lt"/>
        <a:ea typeface="+mn-ea"/>
        <a:cs typeface="+mn-cs"/>
      </a:defRPr>
    </a:lvl3pPr>
    <a:lvl4pPr marL="1514109" algn="l" defTabSz="1009406" rtl="0" eaLnBrk="1" latinLnBrk="0" hangingPunct="1">
      <a:defRPr sz="1325" kern="1200">
        <a:solidFill>
          <a:schemeClr val="tx1"/>
        </a:solidFill>
        <a:latin typeface="+mn-lt"/>
        <a:ea typeface="+mn-ea"/>
        <a:cs typeface="+mn-cs"/>
      </a:defRPr>
    </a:lvl4pPr>
    <a:lvl5pPr marL="2018812" algn="l" defTabSz="1009406" rtl="0" eaLnBrk="1" latinLnBrk="0" hangingPunct="1">
      <a:defRPr sz="1325" kern="1200">
        <a:solidFill>
          <a:schemeClr val="tx1"/>
        </a:solidFill>
        <a:latin typeface="+mn-lt"/>
        <a:ea typeface="+mn-ea"/>
        <a:cs typeface="+mn-cs"/>
      </a:defRPr>
    </a:lvl5pPr>
    <a:lvl6pPr marL="2523515" algn="l" defTabSz="1009406" rtl="0" eaLnBrk="1" latinLnBrk="0" hangingPunct="1">
      <a:defRPr sz="1325" kern="1200">
        <a:solidFill>
          <a:schemeClr val="tx1"/>
        </a:solidFill>
        <a:latin typeface="+mn-lt"/>
        <a:ea typeface="+mn-ea"/>
        <a:cs typeface="+mn-cs"/>
      </a:defRPr>
    </a:lvl6pPr>
    <a:lvl7pPr marL="3028218" algn="l" defTabSz="1009406" rtl="0" eaLnBrk="1" latinLnBrk="0" hangingPunct="1">
      <a:defRPr sz="1325" kern="1200">
        <a:solidFill>
          <a:schemeClr val="tx1"/>
        </a:solidFill>
        <a:latin typeface="+mn-lt"/>
        <a:ea typeface="+mn-ea"/>
        <a:cs typeface="+mn-cs"/>
      </a:defRPr>
    </a:lvl7pPr>
    <a:lvl8pPr marL="3532922" algn="l" defTabSz="1009406" rtl="0" eaLnBrk="1" latinLnBrk="0" hangingPunct="1">
      <a:defRPr sz="1325" kern="1200">
        <a:solidFill>
          <a:schemeClr val="tx1"/>
        </a:solidFill>
        <a:latin typeface="+mn-lt"/>
        <a:ea typeface="+mn-ea"/>
        <a:cs typeface="+mn-cs"/>
      </a:defRPr>
    </a:lvl8pPr>
    <a:lvl9pPr marL="4037625" algn="l" defTabSz="1009406" rtl="0" eaLnBrk="1" latinLnBrk="0" hangingPunct="1">
      <a:defRPr sz="132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28B4A5-B599-E445-B1CF-6B4F8282DF5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77696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28B4A5-B599-E445-B1CF-6B4F8282DF5F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0963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28B4A5-B599-E445-B1CF-6B4F8282DF5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4351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28B4A5-B599-E445-B1CF-6B4F8282DF5F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84475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28B4A5-B599-E445-B1CF-6B4F8282DF5F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4976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28B4A5-B599-E445-B1CF-6B4F8282DF5F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73623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28B4A5-B599-E445-B1CF-6B4F8282DF5F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57287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28B4A5-B599-E445-B1CF-6B4F8282DF5F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44427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28B4A5-B599-E445-B1CF-6B4F8282DF5F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46340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28B4A5-B599-E445-B1CF-6B4F8282DF5F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9253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221" y="1260840"/>
            <a:ext cx="9182497" cy="2682181"/>
          </a:xfrm>
        </p:spPr>
        <p:txBody>
          <a:bodyPr anchor="b"/>
          <a:lstStyle>
            <a:lvl1pPr algn="ctr">
              <a:defRPr sz="674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0367" y="4046457"/>
            <a:ext cx="8102204" cy="1860049"/>
          </a:xfrm>
        </p:spPr>
        <p:txBody>
          <a:bodyPr/>
          <a:lstStyle>
            <a:lvl1pPr marL="0" indent="0" algn="ctr">
              <a:buNone/>
              <a:defRPr sz="2696"/>
            </a:lvl1pPr>
            <a:lvl2pPr marL="513618" indent="0" algn="ctr">
              <a:buNone/>
              <a:defRPr sz="2247"/>
            </a:lvl2pPr>
            <a:lvl3pPr marL="1027237" indent="0" algn="ctr">
              <a:buNone/>
              <a:defRPr sz="2022"/>
            </a:lvl3pPr>
            <a:lvl4pPr marL="1540855" indent="0" algn="ctr">
              <a:buNone/>
              <a:defRPr sz="1797"/>
            </a:lvl4pPr>
            <a:lvl5pPr marL="2054474" indent="0" algn="ctr">
              <a:buNone/>
              <a:defRPr sz="1797"/>
            </a:lvl5pPr>
            <a:lvl6pPr marL="2568092" indent="0" algn="ctr">
              <a:buNone/>
              <a:defRPr sz="1797"/>
            </a:lvl6pPr>
            <a:lvl7pPr marL="3081711" indent="0" algn="ctr">
              <a:buNone/>
              <a:defRPr sz="1797"/>
            </a:lvl7pPr>
            <a:lvl8pPr marL="3595329" indent="0" algn="ctr">
              <a:buNone/>
              <a:defRPr sz="1797"/>
            </a:lvl8pPr>
            <a:lvl9pPr marL="4108948" indent="0" algn="ctr">
              <a:buNone/>
              <a:defRPr sz="1797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78015-4920-544B-914D-BDBA6B5171E6}" type="datetimeFigureOut">
              <a:rPr lang="fr-FR" smtClean="0"/>
              <a:t>02/05/2023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1D7E9-8DC2-A249-9C27-6089427430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717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78015-4920-544B-914D-BDBA6B5171E6}" type="datetimeFigureOut">
              <a:rPr lang="fr-FR" smtClean="0"/>
              <a:t>02/05/2023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1D7E9-8DC2-A249-9C27-6089427430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1528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30853" y="410174"/>
            <a:ext cx="2329384" cy="652890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702" y="410174"/>
            <a:ext cx="6853114" cy="6528901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78015-4920-544B-914D-BDBA6B5171E6}" type="datetimeFigureOut">
              <a:rPr lang="fr-FR" smtClean="0"/>
              <a:t>02/05/2023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1D7E9-8DC2-A249-9C27-6089427430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356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78015-4920-544B-914D-BDBA6B5171E6}" type="datetimeFigureOut">
              <a:rPr lang="fr-FR" smtClean="0"/>
              <a:t>02/05/2023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1D7E9-8DC2-A249-9C27-6089427430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6602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076" y="1920687"/>
            <a:ext cx="9317534" cy="3204707"/>
          </a:xfrm>
        </p:spPr>
        <p:txBody>
          <a:bodyPr anchor="b"/>
          <a:lstStyle>
            <a:lvl1pPr>
              <a:defRPr sz="674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7076" y="5155711"/>
            <a:ext cx="9317534" cy="1685280"/>
          </a:xfrm>
        </p:spPr>
        <p:txBody>
          <a:bodyPr/>
          <a:lstStyle>
            <a:lvl1pPr marL="0" indent="0">
              <a:buNone/>
              <a:defRPr sz="2696">
                <a:solidFill>
                  <a:schemeClr val="tx1"/>
                </a:solidFill>
              </a:defRPr>
            </a:lvl1pPr>
            <a:lvl2pPr marL="513618" indent="0">
              <a:buNone/>
              <a:defRPr sz="2247">
                <a:solidFill>
                  <a:schemeClr val="tx1">
                    <a:tint val="75000"/>
                  </a:schemeClr>
                </a:solidFill>
              </a:defRPr>
            </a:lvl2pPr>
            <a:lvl3pPr marL="1027237" indent="0">
              <a:buNone/>
              <a:defRPr sz="2022">
                <a:solidFill>
                  <a:schemeClr val="tx1">
                    <a:tint val="75000"/>
                  </a:schemeClr>
                </a:solidFill>
              </a:defRPr>
            </a:lvl3pPr>
            <a:lvl4pPr marL="1540855" indent="0">
              <a:buNone/>
              <a:defRPr sz="1797">
                <a:solidFill>
                  <a:schemeClr val="tx1">
                    <a:tint val="75000"/>
                  </a:schemeClr>
                </a:solidFill>
              </a:defRPr>
            </a:lvl4pPr>
            <a:lvl5pPr marL="2054474" indent="0">
              <a:buNone/>
              <a:defRPr sz="1797">
                <a:solidFill>
                  <a:schemeClr val="tx1">
                    <a:tint val="75000"/>
                  </a:schemeClr>
                </a:solidFill>
              </a:defRPr>
            </a:lvl5pPr>
            <a:lvl6pPr marL="2568092" indent="0">
              <a:buNone/>
              <a:defRPr sz="1797">
                <a:solidFill>
                  <a:schemeClr val="tx1">
                    <a:tint val="75000"/>
                  </a:schemeClr>
                </a:solidFill>
              </a:defRPr>
            </a:lvl6pPr>
            <a:lvl7pPr marL="3081711" indent="0">
              <a:buNone/>
              <a:defRPr sz="1797">
                <a:solidFill>
                  <a:schemeClr val="tx1">
                    <a:tint val="75000"/>
                  </a:schemeClr>
                </a:solidFill>
              </a:defRPr>
            </a:lvl7pPr>
            <a:lvl8pPr marL="3595329" indent="0">
              <a:buNone/>
              <a:defRPr sz="1797">
                <a:solidFill>
                  <a:schemeClr val="tx1">
                    <a:tint val="75000"/>
                  </a:schemeClr>
                </a:solidFill>
              </a:defRPr>
            </a:lvl8pPr>
            <a:lvl9pPr marL="4108948" indent="0">
              <a:buNone/>
              <a:defRPr sz="17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78015-4920-544B-914D-BDBA6B5171E6}" type="datetimeFigureOut">
              <a:rPr lang="fr-FR" smtClean="0"/>
              <a:t>02/05/2023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1D7E9-8DC2-A249-9C27-6089427430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4909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702" y="2050870"/>
            <a:ext cx="4591249" cy="488820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8987" y="2050870"/>
            <a:ext cx="4591249" cy="488820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78015-4920-544B-914D-BDBA6B5171E6}" type="datetimeFigureOut">
              <a:rPr lang="fr-FR" smtClean="0"/>
              <a:t>02/05/2023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1D7E9-8DC2-A249-9C27-6089427430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2696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109" y="410175"/>
            <a:ext cx="9317534" cy="1489111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4110" y="1888584"/>
            <a:ext cx="4570148" cy="925566"/>
          </a:xfrm>
        </p:spPr>
        <p:txBody>
          <a:bodyPr anchor="b"/>
          <a:lstStyle>
            <a:lvl1pPr marL="0" indent="0">
              <a:buNone/>
              <a:defRPr sz="2696" b="1"/>
            </a:lvl1pPr>
            <a:lvl2pPr marL="513618" indent="0">
              <a:buNone/>
              <a:defRPr sz="2247" b="1"/>
            </a:lvl2pPr>
            <a:lvl3pPr marL="1027237" indent="0">
              <a:buNone/>
              <a:defRPr sz="2022" b="1"/>
            </a:lvl3pPr>
            <a:lvl4pPr marL="1540855" indent="0">
              <a:buNone/>
              <a:defRPr sz="1797" b="1"/>
            </a:lvl4pPr>
            <a:lvl5pPr marL="2054474" indent="0">
              <a:buNone/>
              <a:defRPr sz="1797" b="1"/>
            </a:lvl5pPr>
            <a:lvl6pPr marL="2568092" indent="0">
              <a:buNone/>
              <a:defRPr sz="1797" b="1"/>
            </a:lvl6pPr>
            <a:lvl7pPr marL="3081711" indent="0">
              <a:buNone/>
              <a:defRPr sz="1797" b="1"/>
            </a:lvl7pPr>
            <a:lvl8pPr marL="3595329" indent="0">
              <a:buNone/>
              <a:defRPr sz="1797" b="1"/>
            </a:lvl8pPr>
            <a:lvl9pPr marL="4108948" indent="0">
              <a:buNone/>
              <a:defRPr sz="1797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4110" y="2814151"/>
            <a:ext cx="4570148" cy="413919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68988" y="1888584"/>
            <a:ext cx="4592656" cy="925566"/>
          </a:xfrm>
        </p:spPr>
        <p:txBody>
          <a:bodyPr anchor="b"/>
          <a:lstStyle>
            <a:lvl1pPr marL="0" indent="0">
              <a:buNone/>
              <a:defRPr sz="2696" b="1"/>
            </a:lvl1pPr>
            <a:lvl2pPr marL="513618" indent="0">
              <a:buNone/>
              <a:defRPr sz="2247" b="1"/>
            </a:lvl2pPr>
            <a:lvl3pPr marL="1027237" indent="0">
              <a:buNone/>
              <a:defRPr sz="2022" b="1"/>
            </a:lvl3pPr>
            <a:lvl4pPr marL="1540855" indent="0">
              <a:buNone/>
              <a:defRPr sz="1797" b="1"/>
            </a:lvl4pPr>
            <a:lvl5pPr marL="2054474" indent="0">
              <a:buNone/>
              <a:defRPr sz="1797" b="1"/>
            </a:lvl5pPr>
            <a:lvl6pPr marL="2568092" indent="0">
              <a:buNone/>
              <a:defRPr sz="1797" b="1"/>
            </a:lvl6pPr>
            <a:lvl7pPr marL="3081711" indent="0">
              <a:buNone/>
              <a:defRPr sz="1797" b="1"/>
            </a:lvl7pPr>
            <a:lvl8pPr marL="3595329" indent="0">
              <a:buNone/>
              <a:defRPr sz="1797" b="1"/>
            </a:lvl8pPr>
            <a:lvl9pPr marL="4108948" indent="0">
              <a:buNone/>
              <a:defRPr sz="1797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8988" y="2814151"/>
            <a:ext cx="4592656" cy="413919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78015-4920-544B-914D-BDBA6B5171E6}" type="datetimeFigureOut">
              <a:rPr lang="fr-FR" smtClean="0"/>
              <a:t>02/05/2023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1D7E9-8DC2-A249-9C27-6089427430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186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78015-4920-544B-914D-BDBA6B5171E6}" type="datetimeFigureOut">
              <a:rPr lang="fr-FR" smtClean="0"/>
              <a:t>02/05/2023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1D7E9-8DC2-A249-9C27-6089427430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4190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78015-4920-544B-914D-BDBA6B5171E6}" type="datetimeFigureOut">
              <a:rPr lang="fr-FR" smtClean="0"/>
              <a:t>02/05/2023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1D7E9-8DC2-A249-9C27-6089427430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9083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109" y="513609"/>
            <a:ext cx="3484229" cy="1797632"/>
          </a:xfrm>
        </p:spPr>
        <p:txBody>
          <a:bodyPr anchor="b"/>
          <a:lstStyle>
            <a:lvl1pPr>
              <a:defRPr sz="359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2656" y="1109255"/>
            <a:ext cx="5468987" cy="5474931"/>
          </a:xfrm>
        </p:spPr>
        <p:txBody>
          <a:bodyPr/>
          <a:lstStyle>
            <a:lvl1pPr>
              <a:defRPr sz="3595"/>
            </a:lvl1pPr>
            <a:lvl2pPr>
              <a:defRPr sz="3146"/>
            </a:lvl2pPr>
            <a:lvl3pPr>
              <a:defRPr sz="2696"/>
            </a:lvl3pPr>
            <a:lvl4pPr>
              <a:defRPr sz="2247"/>
            </a:lvl4pPr>
            <a:lvl5pPr>
              <a:defRPr sz="2247"/>
            </a:lvl5pPr>
            <a:lvl6pPr>
              <a:defRPr sz="2247"/>
            </a:lvl6pPr>
            <a:lvl7pPr>
              <a:defRPr sz="2247"/>
            </a:lvl7pPr>
            <a:lvl8pPr>
              <a:defRPr sz="2247"/>
            </a:lvl8pPr>
            <a:lvl9pPr>
              <a:defRPr sz="2247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4109" y="2311241"/>
            <a:ext cx="3484229" cy="4281861"/>
          </a:xfrm>
        </p:spPr>
        <p:txBody>
          <a:bodyPr/>
          <a:lstStyle>
            <a:lvl1pPr marL="0" indent="0">
              <a:buNone/>
              <a:defRPr sz="1797"/>
            </a:lvl1pPr>
            <a:lvl2pPr marL="513618" indent="0">
              <a:buNone/>
              <a:defRPr sz="1573"/>
            </a:lvl2pPr>
            <a:lvl3pPr marL="1027237" indent="0">
              <a:buNone/>
              <a:defRPr sz="1348"/>
            </a:lvl3pPr>
            <a:lvl4pPr marL="1540855" indent="0">
              <a:buNone/>
              <a:defRPr sz="1123"/>
            </a:lvl4pPr>
            <a:lvl5pPr marL="2054474" indent="0">
              <a:buNone/>
              <a:defRPr sz="1123"/>
            </a:lvl5pPr>
            <a:lvl6pPr marL="2568092" indent="0">
              <a:buNone/>
              <a:defRPr sz="1123"/>
            </a:lvl6pPr>
            <a:lvl7pPr marL="3081711" indent="0">
              <a:buNone/>
              <a:defRPr sz="1123"/>
            </a:lvl7pPr>
            <a:lvl8pPr marL="3595329" indent="0">
              <a:buNone/>
              <a:defRPr sz="1123"/>
            </a:lvl8pPr>
            <a:lvl9pPr marL="4108948" indent="0">
              <a:buNone/>
              <a:defRPr sz="112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78015-4920-544B-914D-BDBA6B5171E6}" type="datetimeFigureOut">
              <a:rPr lang="fr-FR" smtClean="0"/>
              <a:t>02/05/2023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1D7E9-8DC2-A249-9C27-6089427430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0805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109" y="513609"/>
            <a:ext cx="3484229" cy="1797632"/>
          </a:xfrm>
        </p:spPr>
        <p:txBody>
          <a:bodyPr anchor="b"/>
          <a:lstStyle>
            <a:lvl1pPr>
              <a:defRPr sz="359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92656" y="1109255"/>
            <a:ext cx="5468987" cy="5474931"/>
          </a:xfrm>
        </p:spPr>
        <p:txBody>
          <a:bodyPr anchor="t"/>
          <a:lstStyle>
            <a:lvl1pPr marL="0" indent="0">
              <a:buNone/>
              <a:defRPr sz="3595"/>
            </a:lvl1pPr>
            <a:lvl2pPr marL="513618" indent="0">
              <a:buNone/>
              <a:defRPr sz="3146"/>
            </a:lvl2pPr>
            <a:lvl3pPr marL="1027237" indent="0">
              <a:buNone/>
              <a:defRPr sz="2696"/>
            </a:lvl3pPr>
            <a:lvl4pPr marL="1540855" indent="0">
              <a:buNone/>
              <a:defRPr sz="2247"/>
            </a:lvl4pPr>
            <a:lvl5pPr marL="2054474" indent="0">
              <a:buNone/>
              <a:defRPr sz="2247"/>
            </a:lvl5pPr>
            <a:lvl6pPr marL="2568092" indent="0">
              <a:buNone/>
              <a:defRPr sz="2247"/>
            </a:lvl6pPr>
            <a:lvl7pPr marL="3081711" indent="0">
              <a:buNone/>
              <a:defRPr sz="2247"/>
            </a:lvl7pPr>
            <a:lvl8pPr marL="3595329" indent="0">
              <a:buNone/>
              <a:defRPr sz="2247"/>
            </a:lvl8pPr>
            <a:lvl9pPr marL="4108948" indent="0">
              <a:buNone/>
              <a:defRPr sz="2247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4109" y="2311241"/>
            <a:ext cx="3484229" cy="4281861"/>
          </a:xfrm>
        </p:spPr>
        <p:txBody>
          <a:bodyPr/>
          <a:lstStyle>
            <a:lvl1pPr marL="0" indent="0">
              <a:buNone/>
              <a:defRPr sz="1797"/>
            </a:lvl1pPr>
            <a:lvl2pPr marL="513618" indent="0">
              <a:buNone/>
              <a:defRPr sz="1573"/>
            </a:lvl2pPr>
            <a:lvl3pPr marL="1027237" indent="0">
              <a:buNone/>
              <a:defRPr sz="1348"/>
            </a:lvl3pPr>
            <a:lvl4pPr marL="1540855" indent="0">
              <a:buNone/>
              <a:defRPr sz="1123"/>
            </a:lvl4pPr>
            <a:lvl5pPr marL="2054474" indent="0">
              <a:buNone/>
              <a:defRPr sz="1123"/>
            </a:lvl5pPr>
            <a:lvl6pPr marL="2568092" indent="0">
              <a:buNone/>
              <a:defRPr sz="1123"/>
            </a:lvl6pPr>
            <a:lvl7pPr marL="3081711" indent="0">
              <a:buNone/>
              <a:defRPr sz="1123"/>
            </a:lvl7pPr>
            <a:lvl8pPr marL="3595329" indent="0">
              <a:buNone/>
              <a:defRPr sz="1123"/>
            </a:lvl8pPr>
            <a:lvl9pPr marL="4108948" indent="0">
              <a:buNone/>
              <a:defRPr sz="112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78015-4920-544B-914D-BDBA6B5171E6}" type="datetimeFigureOut">
              <a:rPr lang="fr-FR" smtClean="0"/>
              <a:t>02/05/2023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1D7E9-8DC2-A249-9C27-6089427430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8145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2702" y="410175"/>
            <a:ext cx="9317534" cy="1489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2702" y="2050870"/>
            <a:ext cx="9317534" cy="48882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702" y="7140596"/>
            <a:ext cx="2430661" cy="4101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4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78015-4920-544B-914D-BDBA6B5171E6}" type="datetimeFigureOut">
              <a:rPr lang="fr-FR" smtClean="0"/>
              <a:t>02/05/2023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78473" y="7140596"/>
            <a:ext cx="3645992" cy="4101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4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9575" y="7140596"/>
            <a:ext cx="2430661" cy="4101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4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1D7E9-8DC2-A249-9C27-60894274303C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035305F-C0D5-794B-B20B-A9633FC5FE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68594" y="7132247"/>
            <a:ext cx="403431" cy="338397"/>
          </a:xfrm>
          <a:prstGeom prst="rect">
            <a:avLst/>
          </a:prstGeom>
        </p:spPr>
      </p:pic>
      <p:sp>
        <p:nvSpPr>
          <p:cNvPr id="8" name="Rectangle : avec coins arrondis en haut 7">
            <a:extLst>
              <a:ext uri="{FF2B5EF4-FFF2-40B4-BE49-F238E27FC236}">
                <a16:creationId xmlns:a16="http://schemas.microsoft.com/office/drawing/2014/main" id="{8824FCB8-0546-B848-8907-F750BA737418}"/>
              </a:ext>
            </a:extLst>
          </p:cNvPr>
          <p:cNvSpPr/>
          <p:nvPr userDrawn="1"/>
        </p:nvSpPr>
        <p:spPr>
          <a:xfrm>
            <a:off x="9213696" y="6673750"/>
            <a:ext cx="1593683" cy="1030387"/>
          </a:xfrm>
          <a:prstGeom prst="round2SameRect">
            <a:avLst>
              <a:gd name="adj1" fmla="val 31095"/>
              <a:gd name="adj2" fmla="val 0"/>
            </a:avLst>
          </a:prstGeom>
          <a:solidFill>
            <a:srgbClr val="80C3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100" b="1" i="1" dirty="0">
                <a:solidFill>
                  <a:schemeClr val="bg1"/>
                </a:solidFill>
              </a:rPr>
              <a:t>Avec le soutien de : 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565B814-119B-6D4D-91B0-44A99640E940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1260" y="7037191"/>
            <a:ext cx="701535" cy="527389"/>
          </a:xfrm>
          <a:prstGeom prst="rect">
            <a:avLst/>
          </a:prstGeom>
        </p:spPr>
      </p:pic>
      <p:pic>
        <p:nvPicPr>
          <p:cNvPr id="10" name="Image 9" descr="Une image contenant texte&#10;&#10;Description générée automatiquement">
            <a:extLst>
              <a:ext uri="{FF2B5EF4-FFF2-40B4-BE49-F238E27FC236}">
                <a16:creationId xmlns:a16="http://schemas.microsoft.com/office/drawing/2014/main" id="{D661C758-9AB9-6242-93CE-28025D1AD2A8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6314" y="7035223"/>
            <a:ext cx="474615" cy="529987"/>
          </a:xfrm>
          <a:prstGeom prst="rect">
            <a:avLst/>
          </a:prstGeom>
        </p:spPr>
      </p:pic>
      <p:sp>
        <p:nvSpPr>
          <p:cNvPr id="11" name="Rectangle : avec coins arrondis en haut 10">
            <a:extLst>
              <a:ext uri="{FF2B5EF4-FFF2-40B4-BE49-F238E27FC236}">
                <a16:creationId xmlns:a16="http://schemas.microsoft.com/office/drawing/2014/main" id="{84BE2732-6436-4142-AEFA-6F628826E6B3}"/>
              </a:ext>
            </a:extLst>
          </p:cNvPr>
          <p:cNvSpPr/>
          <p:nvPr userDrawn="1"/>
        </p:nvSpPr>
        <p:spPr>
          <a:xfrm rot="10800000">
            <a:off x="-2" y="-1"/>
            <a:ext cx="1390920" cy="1365162"/>
          </a:xfrm>
          <a:prstGeom prst="round2SameRect">
            <a:avLst>
              <a:gd name="adj1" fmla="val 31095"/>
              <a:gd name="adj2" fmla="val 0"/>
            </a:avLst>
          </a:prstGeom>
          <a:solidFill>
            <a:srgbClr val="80C3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FR" sz="1100" b="1" i="1" dirty="0">
              <a:solidFill>
                <a:schemeClr val="bg1"/>
              </a:solidFill>
            </a:endParaRP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4D4C569F-A916-994D-9298-6D3C2289950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5472" y="55427"/>
            <a:ext cx="1247085" cy="1244128"/>
            <a:chOff x="-17111" y="-1"/>
            <a:chExt cx="7216423" cy="7199314"/>
          </a:xfrm>
        </p:grpSpPr>
        <p:sp>
          <p:nvSpPr>
            <p:cNvPr id="13" name="Rectangle : coins arrondis 12">
              <a:extLst>
                <a:ext uri="{FF2B5EF4-FFF2-40B4-BE49-F238E27FC236}">
                  <a16:creationId xmlns:a16="http://schemas.microsoft.com/office/drawing/2014/main" id="{A125D888-0F66-4A48-8764-D1378AB16FC2}"/>
                </a:ext>
              </a:extLst>
            </p:cNvPr>
            <p:cNvSpPr/>
            <p:nvPr/>
          </p:nvSpPr>
          <p:spPr>
            <a:xfrm>
              <a:off x="-17111" y="-1"/>
              <a:ext cx="7216423" cy="7199314"/>
            </a:xfrm>
            <a:prstGeom prst="roundRect">
              <a:avLst>
                <a:gd name="adj" fmla="val 3795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4" name="Image 13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06CC2AD8-6997-9744-ADF9-FC6EEAC518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55031" y="3722103"/>
              <a:ext cx="4490837" cy="2493618"/>
            </a:xfrm>
            <a:prstGeom prst="rect">
              <a:avLst/>
            </a:prstGeom>
            <a:solidFill>
              <a:schemeClr val="bg1"/>
            </a:solidFill>
          </p:spPr>
        </p:pic>
        <p:cxnSp>
          <p:nvCxnSpPr>
            <p:cNvPr id="15" name="Connecteur droit 14">
              <a:extLst>
                <a:ext uri="{FF2B5EF4-FFF2-40B4-BE49-F238E27FC236}">
                  <a16:creationId xmlns:a16="http://schemas.microsoft.com/office/drawing/2014/main" id="{EE8121B0-A735-9840-87F3-BC2798EEB553}"/>
                </a:ext>
              </a:extLst>
            </p:cNvPr>
            <p:cNvCxnSpPr>
              <a:cxnSpLocks/>
            </p:cNvCxnSpPr>
            <p:nvPr/>
          </p:nvCxnSpPr>
          <p:spPr>
            <a:xfrm>
              <a:off x="191705" y="3600450"/>
              <a:ext cx="6817489" cy="0"/>
            </a:xfrm>
            <a:prstGeom prst="line">
              <a:avLst/>
            </a:prstGeom>
            <a:ln w="25400" cap="rnd">
              <a:solidFill>
                <a:srgbClr val="7FC0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EDA7045C-03DA-124E-8A90-407D8E8718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7110" y="910724"/>
              <a:ext cx="7188200" cy="2628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51566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27237" rtl="0" eaLnBrk="1" latinLnBrk="0" hangingPunct="1">
        <a:lnSpc>
          <a:spcPct val="90000"/>
        </a:lnSpc>
        <a:spcBef>
          <a:spcPct val="0"/>
        </a:spcBef>
        <a:buNone/>
        <a:defRPr sz="494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6809" indent="-256809" algn="l" defTabSz="1027237" rtl="0" eaLnBrk="1" latinLnBrk="0" hangingPunct="1">
        <a:lnSpc>
          <a:spcPct val="90000"/>
        </a:lnSpc>
        <a:spcBef>
          <a:spcPts val="1123"/>
        </a:spcBef>
        <a:buFont typeface="Arial" panose="020B0604020202020204" pitchFamily="34" charset="0"/>
        <a:buChar char="•"/>
        <a:defRPr sz="3146" kern="1200">
          <a:solidFill>
            <a:schemeClr val="tx1"/>
          </a:solidFill>
          <a:latin typeface="+mn-lt"/>
          <a:ea typeface="+mn-ea"/>
          <a:cs typeface="+mn-cs"/>
        </a:defRPr>
      </a:lvl1pPr>
      <a:lvl2pPr marL="770428" indent="-256809" algn="l" defTabSz="1027237" rtl="0" eaLnBrk="1" latinLnBrk="0" hangingPunct="1">
        <a:lnSpc>
          <a:spcPct val="90000"/>
        </a:lnSpc>
        <a:spcBef>
          <a:spcPts val="562"/>
        </a:spcBef>
        <a:buFont typeface="Arial" panose="020B0604020202020204" pitchFamily="34" charset="0"/>
        <a:buChar char="•"/>
        <a:defRPr sz="2696" kern="1200">
          <a:solidFill>
            <a:schemeClr val="tx1"/>
          </a:solidFill>
          <a:latin typeface="+mn-lt"/>
          <a:ea typeface="+mn-ea"/>
          <a:cs typeface="+mn-cs"/>
        </a:defRPr>
      </a:lvl2pPr>
      <a:lvl3pPr marL="1284046" indent="-256809" algn="l" defTabSz="1027237" rtl="0" eaLnBrk="1" latinLnBrk="0" hangingPunct="1">
        <a:lnSpc>
          <a:spcPct val="90000"/>
        </a:lnSpc>
        <a:spcBef>
          <a:spcPts val="562"/>
        </a:spcBef>
        <a:buFont typeface="Arial" panose="020B0604020202020204" pitchFamily="34" charset="0"/>
        <a:buChar char="•"/>
        <a:defRPr sz="2247" kern="1200">
          <a:solidFill>
            <a:schemeClr val="tx1"/>
          </a:solidFill>
          <a:latin typeface="+mn-lt"/>
          <a:ea typeface="+mn-ea"/>
          <a:cs typeface="+mn-cs"/>
        </a:defRPr>
      </a:lvl3pPr>
      <a:lvl4pPr marL="1797665" indent="-256809" algn="l" defTabSz="1027237" rtl="0" eaLnBrk="1" latinLnBrk="0" hangingPunct="1">
        <a:lnSpc>
          <a:spcPct val="90000"/>
        </a:lnSpc>
        <a:spcBef>
          <a:spcPts val="562"/>
        </a:spcBef>
        <a:buFont typeface="Arial" panose="020B0604020202020204" pitchFamily="34" charset="0"/>
        <a:buChar char="•"/>
        <a:defRPr sz="2022" kern="1200">
          <a:solidFill>
            <a:schemeClr val="tx1"/>
          </a:solidFill>
          <a:latin typeface="+mn-lt"/>
          <a:ea typeface="+mn-ea"/>
          <a:cs typeface="+mn-cs"/>
        </a:defRPr>
      </a:lvl4pPr>
      <a:lvl5pPr marL="2311283" indent="-256809" algn="l" defTabSz="1027237" rtl="0" eaLnBrk="1" latinLnBrk="0" hangingPunct="1">
        <a:lnSpc>
          <a:spcPct val="90000"/>
        </a:lnSpc>
        <a:spcBef>
          <a:spcPts val="562"/>
        </a:spcBef>
        <a:buFont typeface="Arial" panose="020B0604020202020204" pitchFamily="34" charset="0"/>
        <a:buChar char="•"/>
        <a:defRPr sz="2022" kern="1200">
          <a:solidFill>
            <a:schemeClr val="tx1"/>
          </a:solidFill>
          <a:latin typeface="+mn-lt"/>
          <a:ea typeface="+mn-ea"/>
          <a:cs typeface="+mn-cs"/>
        </a:defRPr>
      </a:lvl5pPr>
      <a:lvl6pPr marL="2824902" indent="-256809" algn="l" defTabSz="1027237" rtl="0" eaLnBrk="1" latinLnBrk="0" hangingPunct="1">
        <a:lnSpc>
          <a:spcPct val="90000"/>
        </a:lnSpc>
        <a:spcBef>
          <a:spcPts val="562"/>
        </a:spcBef>
        <a:buFont typeface="Arial" panose="020B0604020202020204" pitchFamily="34" charset="0"/>
        <a:buChar char="•"/>
        <a:defRPr sz="2022" kern="1200">
          <a:solidFill>
            <a:schemeClr val="tx1"/>
          </a:solidFill>
          <a:latin typeface="+mn-lt"/>
          <a:ea typeface="+mn-ea"/>
          <a:cs typeface="+mn-cs"/>
        </a:defRPr>
      </a:lvl6pPr>
      <a:lvl7pPr marL="3338520" indent="-256809" algn="l" defTabSz="1027237" rtl="0" eaLnBrk="1" latinLnBrk="0" hangingPunct="1">
        <a:lnSpc>
          <a:spcPct val="90000"/>
        </a:lnSpc>
        <a:spcBef>
          <a:spcPts val="562"/>
        </a:spcBef>
        <a:buFont typeface="Arial" panose="020B0604020202020204" pitchFamily="34" charset="0"/>
        <a:buChar char="•"/>
        <a:defRPr sz="2022" kern="1200">
          <a:solidFill>
            <a:schemeClr val="tx1"/>
          </a:solidFill>
          <a:latin typeface="+mn-lt"/>
          <a:ea typeface="+mn-ea"/>
          <a:cs typeface="+mn-cs"/>
        </a:defRPr>
      </a:lvl7pPr>
      <a:lvl8pPr marL="3852139" indent="-256809" algn="l" defTabSz="1027237" rtl="0" eaLnBrk="1" latinLnBrk="0" hangingPunct="1">
        <a:lnSpc>
          <a:spcPct val="90000"/>
        </a:lnSpc>
        <a:spcBef>
          <a:spcPts val="562"/>
        </a:spcBef>
        <a:buFont typeface="Arial" panose="020B0604020202020204" pitchFamily="34" charset="0"/>
        <a:buChar char="•"/>
        <a:defRPr sz="2022" kern="1200">
          <a:solidFill>
            <a:schemeClr val="tx1"/>
          </a:solidFill>
          <a:latin typeface="+mn-lt"/>
          <a:ea typeface="+mn-ea"/>
          <a:cs typeface="+mn-cs"/>
        </a:defRPr>
      </a:lvl8pPr>
      <a:lvl9pPr marL="4365757" indent="-256809" algn="l" defTabSz="1027237" rtl="0" eaLnBrk="1" latinLnBrk="0" hangingPunct="1">
        <a:lnSpc>
          <a:spcPct val="90000"/>
        </a:lnSpc>
        <a:spcBef>
          <a:spcPts val="562"/>
        </a:spcBef>
        <a:buFont typeface="Arial" panose="020B0604020202020204" pitchFamily="34" charset="0"/>
        <a:buChar char="•"/>
        <a:defRPr sz="202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7237" rtl="0" eaLnBrk="1" latinLnBrk="0" hangingPunct="1">
        <a:defRPr sz="2022" kern="1200">
          <a:solidFill>
            <a:schemeClr val="tx1"/>
          </a:solidFill>
          <a:latin typeface="+mn-lt"/>
          <a:ea typeface="+mn-ea"/>
          <a:cs typeface="+mn-cs"/>
        </a:defRPr>
      </a:lvl1pPr>
      <a:lvl2pPr marL="513618" algn="l" defTabSz="1027237" rtl="0" eaLnBrk="1" latinLnBrk="0" hangingPunct="1">
        <a:defRPr sz="2022" kern="1200">
          <a:solidFill>
            <a:schemeClr val="tx1"/>
          </a:solidFill>
          <a:latin typeface="+mn-lt"/>
          <a:ea typeface="+mn-ea"/>
          <a:cs typeface="+mn-cs"/>
        </a:defRPr>
      </a:lvl2pPr>
      <a:lvl3pPr marL="1027237" algn="l" defTabSz="1027237" rtl="0" eaLnBrk="1" latinLnBrk="0" hangingPunct="1">
        <a:defRPr sz="2022" kern="1200">
          <a:solidFill>
            <a:schemeClr val="tx1"/>
          </a:solidFill>
          <a:latin typeface="+mn-lt"/>
          <a:ea typeface="+mn-ea"/>
          <a:cs typeface="+mn-cs"/>
        </a:defRPr>
      </a:lvl3pPr>
      <a:lvl4pPr marL="1540855" algn="l" defTabSz="1027237" rtl="0" eaLnBrk="1" latinLnBrk="0" hangingPunct="1">
        <a:defRPr sz="2022" kern="1200">
          <a:solidFill>
            <a:schemeClr val="tx1"/>
          </a:solidFill>
          <a:latin typeface="+mn-lt"/>
          <a:ea typeface="+mn-ea"/>
          <a:cs typeface="+mn-cs"/>
        </a:defRPr>
      </a:lvl4pPr>
      <a:lvl5pPr marL="2054474" algn="l" defTabSz="1027237" rtl="0" eaLnBrk="1" latinLnBrk="0" hangingPunct="1">
        <a:defRPr sz="2022" kern="1200">
          <a:solidFill>
            <a:schemeClr val="tx1"/>
          </a:solidFill>
          <a:latin typeface="+mn-lt"/>
          <a:ea typeface="+mn-ea"/>
          <a:cs typeface="+mn-cs"/>
        </a:defRPr>
      </a:lvl5pPr>
      <a:lvl6pPr marL="2568092" algn="l" defTabSz="1027237" rtl="0" eaLnBrk="1" latinLnBrk="0" hangingPunct="1">
        <a:defRPr sz="2022" kern="1200">
          <a:solidFill>
            <a:schemeClr val="tx1"/>
          </a:solidFill>
          <a:latin typeface="+mn-lt"/>
          <a:ea typeface="+mn-ea"/>
          <a:cs typeface="+mn-cs"/>
        </a:defRPr>
      </a:lvl6pPr>
      <a:lvl7pPr marL="3081711" algn="l" defTabSz="1027237" rtl="0" eaLnBrk="1" latinLnBrk="0" hangingPunct="1">
        <a:defRPr sz="2022" kern="1200">
          <a:solidFill>
            <a:schemeClr val="tx1"/>
          </a:solidFill>
          <a:latin typeface="+mn-lt"/>
          <a:ea typeface="+mn-ea"/>
          <a:cs typeface="+mn-cs"/>
        </a:defRPr>
      </a:lvl7pPr>
      <a:lvl8pPr marL="3595329" algn="l" defTabSz="1027237" rtl="0" eaLnBrk="1" latinLnBrk="0" hangingPunct="1">
        <a:defRPr sz="2022" kern="1200">
          <a:solidFill>
            <a:schemeClr val="tx1"/>
          </a:solidFill>
          <a:latin typeface="+mn-lt"/>
          <a:ea typeface="+mn-ea"/>
          <a:cs typeface="+mn-cs"/>
        </a:defRPr>
      </a:lvl8pPr>
      <a:lvl9pPr marL="4108948" algn="l" defTabSz="1027237" rtl="0" eaLnBrk="1" latinLnBrk="0" hangingPunct="1">
        <a:defRPr sz="202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jpeg"/><Relationship Id="rId18" Type="http://schemas.openxmlformats.org/officeDocument/2006/relationships/image" Target="../media/image18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17" Type="http://schemas.openxmlformats.org/officeDocument/2006/relationships/hyperlink" Target="https://sava16.fr/" TargetMode="Externa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sv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microsoft.com/office/2007/relationships/hdphoto" Target="../media/hdphoto2.wdp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10" Type="http://schemas.openxmlformats.org/officeDocument/2006/relationships/image" Target="../media/image21.jpeg"/><Relationship Id="rId4" Type="http://schemas.microsoft.com/office/2007/relationships/hdphoto" Target="../media/hdphoto3.wdp"/><Relationship Id="rId9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microsoft.com/office/2007/relationships/hdphoto" Target="../media/hdphoto4.wdp"/><Relationship Id="rId9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marches.interieur.gouv.fr/associations/l-association-organise-evenement-fete-manifestation-vide-grenier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hyperlink" Target="https://www.associatheque.fr/fr/organiser-une-manifestation/index.html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13" Type="http://schemas.openxmlformats.org/officeDocument/2006/relationships/slide" Target="slide10.xml"/><Relationship Id="rId3" Type="http://schemas.openxmlformats.org/officeDocument/2006/relationships/image" Target="../media/image25.png"/><Relationship Id="rId7" Type="http://schemas.openxmlformats.org/officeDocument/2006/relationships/slide" Target="slide8.xml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270.png"/><Relationship Id="rId5" Type="http://schemas.openxmlformats.org/officeDocument/2006/relationships/image" Target="../media/image250.png"/><Relationship Id="rId10" Type="http://schemas.openxmlformats.org/officeDocument/2006/relationships/slide" Target="slide9.xml"/><Relationship Id="rId4" Type="http://schemas.openxmlformats.org/officeDocument/2006/relationships/slide" Target="slide7.xml"/><Relationship Id="rId9" Type="http://schemas.openxmlformats.org/officeDocument/2006/relationships/image" Target="../media/image27.png"/><Relationship Id="rId14" Type="http://schemas.openxmlformats.org/officeDocument/2006/relationships/image" Target="../media/image28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ssociatheque.fr/fr/organiser-une-manifestation/index.html?amcpage=17" TargetMode="External"/><Relationship Id="rId13" Type="http://schemas.openxmlformats.org/officeDocument/2006/relationships/hyperlink" Target="https://www.sports.gouv.fr/organiser-une-manifestation-sportive-1243" TargetMode="External"/><Relationship Id="rId3" Type="http://schemas.openxmlformats.org/officeDocument/2006/relationships/hyperlink" Target="https://www.associatheque.fr/fr/organiser-une-manifestation/index.html?amcpage=14" TargetMode="External"/><Relationship Id="rId7" Type="http://schemas.openxmlformats.org/officeDocument/2006/relationships/hyperlink" Target="https://www.associatheque.fr/fr/organiser-une-manifestation/index.html?amcpage=18" TargetMode="External"/><Relationship Id="rId12" Type="http://schemas.openxmlformats.org/officeDocument/2006/relationships/hyperlink" Target="https://repertoire.sacem.fr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associatheque.fr/fr/organiser-une-manifestation/index.html?amcpage=20" TargetMode="External"/><Relationship Id="rId11" Type="http://schemas.openxmlformats.org/officeDocument/2006/relationships/hyperlink" Target="https://www.associatheque.fr/fr/organiser-une-manifestation/index.html?amcpage=13" TargetMode="External"/><Relationship Id="rId5" Type="http://schemas.openxmlformats.org/officeDocument/2006/relationships/hyperlink" Target="https://www.associatheque.fr/fr/organiser-une-manifestation/index.html?amcpage=21" TargetMode="External"/><Relationship Id="rId10" Type="http://schemas.openxmlformats.org/officeDocument/2006/relationships/hyperlink" Target="https://www.associatheque.fr/fr/organiser-une-manifestation/index.html?amcpage=15" TargetMode="External"/><Relationship Id="rId4" Type="http://schemas.openxmlformats.org/officeDocument/2006/relationships/hyperlink" Target="https://www.associatheque.fr/fr/organiser-une-manifestation/index.html?amcpage=22" TargetMode="External"/><Relationship Id="rId9" Type="http://schemas.openxmlformats.org/officeDocument/2006/relationships/hyperlink" Target="https://www.associatheque.fr/fr/organiser-une-manifestation/index.html?amcpage=16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7" Type="http://schemas.openxmlformats.org/officeDocument/2006/relationships/hyperlink" Target="https://www.service-public.fr/particuliers/vosdroits/F21899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pref-manifestations-sportives@charente.gouv.fr" TargetMode="External"/><Relationship Id="rId5" Type="http://schemas.openxmlformats.org/officeDocument/2006/relationships/image" Target="../media/image30.emf"/><Relationship Id="rId4" Type="http://schemas.openxmlformats.org/officeDocument/2006/relationships/hyperlink" Target="https://www.sports.gouv.fr/organiser-une-manifestation-sportive-1243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ulture.gouv.fr/Thematiques/Theatre-spectacles/Pour-les-professionnels/Plateforme-des-entrepreneurs-de-spectacles-vivants-PLATESV#deux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 : avec coins arrondis en haut 76">
            <a:extLst>
              <a:ext uri="{FF2B5EF4-FFF2-40B4-BE49-F238E27FC236}">
                <a16:creationId xmlns:a16="http://schemas.microsoft.com/office/drawing/2014/main" id="{D5253F46-933D-3949-B1AB-19C657A16F6B}"/>
              </a:ext>
            </a:extLst>
          </p:cNvPr>
          <p:cNvSpPr/>
          <p:nvPr/>
        </p:nvSpPr>
        <p:spPr>
          <a:xfrm rot="10800000">
            <a:off x="-2" y="-1"/>
            <a:ext cx="1390920" cy="1365162"/>
          </a:xfrm>
          <a:prstGeom prst="round2SameRect">
            <a:avLst>
              <a:gd name="adj1" fmla="val 31095"/>
              <a:gd name="adj2" fmla="val 0"/>
            </a:avLst>
          </a:prstGeom>
          <a:solidFill>
            <a:srgbClr val="80C3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FR" sz="1100" b="1" i="1" dirty="0">
              <a:solidFill>
                <a:schemeClr val="bg1"/>
              </a:solidFill>
            </a:endParaRPr>
          </a:p>
        </p:txBody>
      </p:sp>
      <p:grpSp>
        <p:nvGrpSpPr>
          <p:cNvPr id="125" name="Groupe 124">
            <a:extLst>
              <a:ext uri="{FF2B5EF4-FFF2-40B4-BE49-F238E27FC236}">
                <a16:creationId xmlns:a16="http://schemas.microsoft.com/office/drawing/2014/main" id="{89FBAE8C-2CDB-A44A-947B-D2AAAA641238}"/>
              </a:ext>
            </a:extLst>
          </p:cNvPr>
          <p:cNvGrpSpPr>
            <a:grpSpLocks noChangeAspect="1"/>
          </p:cNvGrpSpPr>
          <p:nvPr/>
        </p:nvGrpSpPr>
        <p:grpSpPr>
          <a:xfrm>
            <a:off x="65472" y="55427"/>
            <a:ext cx="1247085" cy="1244128"/>
            <a:chOff x="-17111" y="-1"/>
            <a:chExt cx="7216423" cy="7199314"/>
          </a:xfrm>
        </p:grpSpPr>
        <p:sp>
          <p:nvSpPr>
            <p:cNvPr id="127" name="Rectangle : coins arrondis 126">
              <a:extLst>
                <a:ext uri="{FF2B5EF4-FFF2-40B4-BE49-F238E27FC236}">
                  <a16:creationId xmlns:a16="http://schemas.microsoft.com/office/drawing/2014/main" id="{C209B5CD-013A-AE4A-8FE6-8504FFC0BB49}"/>
                </a:ext>
              </a:extLst>
            </p:cNvPr>
            <p:cNvSpPr/>
            <p:nvPr/>
          </p:nvSpPr>
          <p:spPr>
            <a:xfrm>
              <a:off x="-17111" y="-1"/>
              <a:ext cx="7216423" cy="7199314"/>
            </a:xfrm>
            <a:prstGeom prst="roundRect">
              <a:avLst>
                <a:gd name="adj" fmla="val 3795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28" name="Image 127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437EDC7B-02FA-FD4C-8622-BDC11FB060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55031" y="3722103"/>
              <a:ext cx="4490837" cy="2493618"/>
            </a:xfrm>
            <a:prstGeom prst="rect">
              <a:avLst/>
            </a:prstGeom>
            <a:solidFill>
              <a:schemeClr val="bg1"/>
            </a:solidFill>
          </p:spPr>
        </p:pic>
        <p:cxnSp>
          <p:nvCxnSpPr>
            <p:cNvPr id="129" name="Connecteur droit 128">
              <a:extLst>
                <a:ext uri="{FF2B5EF4-FFF2-40B4-BE49-F238E27FC236}">
                  <a16:creationId xmlns:a16="http://schemas.microsoft.com/office/drawing/2014/main" id="{DA793DAD-7DCD-E449-BBE3-77BE9CA55E5E}"/>
                </a:ext>
              </a:extLst>
            </p:cNvPr>
            <p:cNvCxnSpPr>
              <a:cxnSpLocks/>
            </p:cNvCxnSpPr>
            <p:nvPr/>
          </p:nvCxnSpPr>
          <p:spPr>
            <a:xfrm>
              <a:off x="191705" y="3600450"/>
              <a:ext cx="6817489" cy="0"/>
            </a:xfrm>
            <a:prstGeom prst="line">
              <a:avLst/>
            </a:prstGeom>
            <a:ln w="25400" cap="rnd">
              <a:solidFill>
                <a:srgbClr val="7FC0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0" name="Image 129">
              <a:extLst>
                <a:ext uri="{FF2B5EF4-FFF2-40B4-BE49-F238E27FC236}">
                  <a16:creationId xmlns:a16="http://schemas.microsoft.com/office/drawing/2014/main" id="{D13B72AA-3091-064F-8F54-8A8A044763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7110" y="910724"/>
              <a:ext cx="7188200" cy="2628900"/>
            </a:xfrm>
            <a:prstGeom prst="rect">
              <a:avLst/>
            </a:prstGeom>
          </p:spPr>
        </p:pic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B109BB25-C678-9C46-A807-C53DFAC10FCD}"/>
              </a:ext>
            </a:extLst>
          </p:cNvPr>
          <p:cNvGrpSpPr>
            <a:grpSpLocks noChangeAspect="1"/>
          </p:cNvGrpSpPr>
          <p:nvPr/>
        </p:nvGrpSpPr>
        <p:grpSpPr>
          <a:xfrm>
            <a:off x="2389983" y="2720212"/>
            <a:ext cx="638187" cy="637969"/>
            <a:chOff x="1169612" y="2232346"/>
            <a:chExt cx="1080370" cy="1080000"/>
          </a:xfrm>
        </p:grpSpPr>
        <p:sp>
          <p:nvSpPr>
            <p:cNvPr id="22" name="Rectangle : coins arrondis 21">
              <a:extLst>
                <a:ext uri="{FF2B5EF4-FFF2-40B4-BE49-F238E27FC236}">
                  <a16:creationId xmlns:a16="http://schemas.microsoft.com/office/drawing/2014/main" id="{A12F6D71-F247-B74D-AFA2-A45A3D85540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69612" y="2232346"/>
              <a:ext cx="1080370" cy="1080000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598" dirty="0"/>
            </a:p>
          </p:txBody>
        </p:sp>
        <p:pic>
          <p:nvPicPr>
            <p:cNvPr id="23" name="Graphique 22" descr="Smartphone">
              <a:extLst>
                <a:ext uri="{FF2B5EF4-FFF2-40B4-BE49-F238E27FC236}">
                  <a16:creationId xmlns:a16="http://schemas.microsoft.com/office/drawing/2014/main" id="{AAF98B3E-C217-5947-8B2D-2597B1D1C97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1364125" y="2429446"/>
              <a:ext cx="685800" cy="685800"/>
            </a:xfrm>
            <a:prstGeom prst="rect">
              <a:avLst/>
            </a:prstGeom>
          </p:spPr>
        </p:pic>
      </p:grp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2A3F69D5-7779-4E4D-B4DA-1A2E8AFC35FC}"/>
              </a:ext>
            </a:extLst>
          </p:cNvPr>
          <p:cNvGrpSpPr>
            <a:grpSpLocks noChangeAspect="1"/>
          </p:cNvGrpSpPr>
          <p:nvPr/>
        </p:nvGrpSpPr>
        <p:grpSpPr>
          <a:xfrm>
            <a:off x="4036788" y="2720212"/>
            <a:ext cx="638187" cy="637969"/>
            <a:chOff x="3053801" y="2232346"/>
            <a:chExt cx="1080370" cy="1080000"/>
          </a:xfrm>
        </p:grpSpPr>
        <p:sp>
          <p:nvSpPr>
            <p:cNvPr id="25" name="Rectangle : coins arrondis 24">
              <a:extLst>
                <a:ext uri="{FF2B5EF4-FFF2-40B4-BE49-F238E27FC236}">
                  <a16:creationId xmlns:a16="http://schemas.microsoft.com/office/drawing/2014/main" id="{B1411E16-F6F2-9D4B-B09E-7246F5AC66C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53801" y="2232346"/>
              <a:ext cx="1080370" cy="1080000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598"/>
            </a:p>
          </p:txBody>
        </p:sp>
        <p:pic>
          <p:nvPicPr>
            <p:cNvPr id="26" name="Graphique 25" descr="Adresse de courrier">
              <a:extLst>
                <a:ext uri="{FF2B5EF4-FFF2-40B4-BE49-F238E27FC236}">
                  <a16:creationId xmlns:a16="http://schemas.microsoft.com/office/drawing/2014/main" id="{E3304501-2B48-EA43-A7F4-D1128C4C619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251086" y="2429446"/>
              <a:ext cx="685800" cy="685800"/>
            </a:xfrm>
            <a:prstGeom prst="rect">
              <a:avLst/>
            </a:prstGeom>
          </p:spPr>
        </p:pic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3027FB0C-1FDD-3342-886F-691937FD5250}"/>
              </a:ext>
            </a:extLst>
          </p:cNvPr>
          <p:cNvGrpSpPr>
            <a:grpSpLocks noChangeAspect="1"/>
          </p:cNvGrpSpPr>
          <p:nvPr/>
        </p:nvGrpSpPr>
        <p:grpSpPr>
          <a:xfrm>
            <a:off x="5473599" y="2731571"/>
            <a:ext cx="638187" cy="637969"/>
            <a:chOff x="4937990" y="2232346"/>
            <a:chExt cx="1080370" cy="1080000"/>
          </a:xfrm>
        </p:grpSpPr>
        <p:sp>
          <p:nvSpPr>
            <p:cNvPr id="28" name="Rectangle : coins arrondis 27">
              <a:extLst>
                <a:ext uri="{FF2B5EF4-FFF2-40B4-BE49-F238E27FC236}">
                  <a16:creationId xmlns:a16="http://schemas.microsoft.com/office/drawing/2014/main" id="{57E3FF09-CE29-1C40-8C9F-5FB93605ECC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37990" y="2232346"/>
              <a:ext cx="1080370" cy="1080000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598" dirty="0"/>
            </a:p>
          </p:txBody>
        </p:sp>
        <p:pic>
          <p:nvPicPr>
            <p:cNvPr id="29" name="Graphique 28" descr="Désactiver le haut-parleur">
              <a:extLst>
                <a:ext uri="{FF2B5EF4-FFF2-40B4-BE49-F238E27FC236}">
                  <a16:creationId xmlns:a16="http://schemas.microsoft.com/office/drawing/2014/main" id="{3F2B3743-8E83-1641-BAF5-EE063CC4181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135275" y="2433878"/>
              <a:ext cx="685800" cy="685800"/>
            </a:xfrm>
            <a:prstGeom prst="rect">
              <a:avLst/>
            </a:prstGeom>
          </p:spPr>
        </p:pic>
      </p:grp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D2B8CD88-6E1C-EA47-ADEE-C9D2BA1A24EF}"/>
              </a:ext>
            </a:extLst>
          </p:cNvPr>
          <p:cNvGrpSpPr>
            <a:grpSpLocks noChangeAspect="1"/>
          </p:cNvGrpSpPr>
          <p:nvPr/>
        </p:nvGrpSpPr>
        <p:grpSpPr>
          <a:xfrm>
            <a:off x="7176337" y="2737173"/>
            <a:ext cx="638187" cy="637969"/>
            <a:chOff x="6822179" y="2232346"/>
            <a:chExt cx="1080370" cy="1080000"/>
          </a:xfrm>
        </p:grpSpPr>
        <p:sp>
          <p:nvSpPr>
            <p:cNvPr id="31" name="Rectangle : coins arrondis 30">
              <a:extLst>
                <a:ext uri="{FF2B5EF4-FFF2-40B4-BE49-F238E27FC236}">
                  <a16:creationId xmlns:a16="http://schemas.microsoft.com/office/drawing/2014/main" id="{2114FC92-54CB-3D45-AA72-04B8B38BD6D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22179" y="2232346"/>
              <a:ext cx="1080370" cy="1080000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598" dirty="0"/>
            </a:p>
          </p:txBody>
        </p:sp>
        <p:pic>
          <p:nvPicPr>
            <p:cNvPr id="32" name="Graphique 31" descr="Main levée">
              <a:extLst>
                <a:ext uri="{FF2B5EF4-FFF2-40B4-BE49-F238E27FC236}">
                  <a16:creationId xmlns:a16="http://schemas.microsoft.com/office/drawing/2014/main" id="{1CA6F47A-5C66-1A42-9AA5-AA6748E45A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019464" y="2429446"/>
              <a:ext cx="685800" cy="685800"/>
            </a:xfrm>
            <a:prstGeom prst="rect">
              <a:avLst/>
            </a:prstGeom>
          </p:spPr>
        </p:pic>
      </p:grpSp>
      <p:sp>
        <p:nvSpPr>
          <p:cNvPr id="33" name="ZoneTexte 32">
            <a:extLst>
              <a:ext uri="{FF2B5EF4-FFF2-40B4-BE49-F238E27FC236}">
                <a16:creationId xmlns:a16="http://schemas.microsoft.com/office/drawing/2014/main" id="{1B11C593-E534-1942-B1C5-6D6D74915976}"/>
              </a:ext>
            </a:extLst>
          </p:cNvPr>
          <p:cNvSpPr txBox="1"/>
          <p:nvPr/>
        </p:nvSpPr>
        <p:spPr>
          <a:xfrm>
            <a:off x="1928520" y="3404394"/>
            <a:ext cx="1557838" cy="664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40" b="1" dirty="0">
                <a:solidFill>
                  <a:srgbClr val="EC6607"/>
                </a:solidFill>
              </a:rPr>
              <a:t>Mettre en sourdine / Eteindre </a:t>
            </a:r>
            <a:r>
              <a:rPr lang="fr-FR" sz="1240" dirty="0"/>
              <a:t>votre téléphone portable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F4BDABC2-9C57-1846-B51B-B7126803055F}"/>
              </a:ext>
            </a:extLst>
          </p:cNvPr>
          <p:cNvSpPr txBox="1"/>
          <p:nvPr/>
        </p:nvSpPr>
        <p:spPr>
          <a:xfrm>
            <a:off x="3886314" y="3375142"/>
            <a:ext cx="939135" cy="664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40" b="1" dirty="0">
                <a:solidFill>
                  <a:srgbClr val="ED6707"/>
                </a:solidFill>
              </a:rPr>
              <a:t>Désactiver</a:t>
            </a:r>
            <a:r>
              <a:rPr lang="fr-FR" sz="1240" dirty="0"/>
              <a:t> votre messagerie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32EE3A8A-8172-8D4B-AA52-5889FC1B2BAC}"/>
              </a:ext>
            </a:extLst>
          </p:cNvPr>
          <p:cNvSpPr txBox="1"/>
          <p:nvPr/>
        </p:nvSpPr>
        <p:spPr>
          <a:xfrm>
            <a:off x="5213443" y="3374776"/>
            <a:ext cx="1191410" cy="855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40" b="1" dirty="0">
                <a:solidFill>
                  <a:srgbClr val="ED6707"/>
                </a:solidFill>
              </a:rPr>
              <a:t>Couper</a:t>
            </a:r>
            <a:r>
              <a:rPr lang="fr-FR" sz="1240" dirty="0"/>
              <a:t> votre micro si votre environnement est bruyant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8D00D5EB-C6DB-BD4B-8008-1BCDE88BF481}"/>
              </a:ext>
            </a:extLst>
          </p:cNvPr>
          <p:cNvSpPr txBox="1"/>
          <p:nvPr/>
        </p:nvSpPr>
        <p:spPr>
          <a:xfrm>
            <a:off x="6852240" y="3409995"/>
            <a:ext cx="1286380" cy="855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40" b="1" dirty="0">
                <a:solidFill>
                  <a:srgbClr val="ED6707"/>
                </a:solidFill>
              </a:rPr>
              <a:t>Utiliser</a:t>
            </a:r>
            <a:r>
              <a:rPr lang="fr-FR" sz="1240" dirty="0"/>
              <a:t> le statut</a:t>
            </a:r>
          </a:p>
          <a:p>
            <a:pPr algn="ctr"/>
            <a:r>
              <a:rPr lang="fr-FR" sz="1240" dirty="0"/>
              <a:t>« Main levée » quand vous avez une question</a:t>
            </a:r>
          </a:p>
        </p:txBody>
      </p:sp>
      <p:sp>
        <p:nvSpPr>
          <p:cNvPr id="37" name="Rectangle : coins arrondis 36">
            <a:extLst>
              <a:ext uri="{FF2B5EF4-FFF2-40B4-BE49-F238E27FC236}">
                <a16:creationId xmlns:a16="http://schemas.microsoft.com/office/drawing/2014/main" id="{686DF974-D2F3-3E49-8C07-34ECF5313C4C}"/>
              </a:ext>
            </a:extLst>
          </p:cNvPr>
          <p:cNvSpPr>
            <a:spLocks noChangeAspect="1"/>
          </p:cNvSpPr>
          <p:nvPr/>
        </p:nvSpPr>
        <p:spPr>
          <a:xfrm>
            <a:off x="9197723" y="2737173"/>
            <a:ext cx="638187" cy="637969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63" b="1" dirty="0"/>
              <a:t>A / B / C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67C50370-6F13-6346-911A-75F9DCF44FF1}"/>
              </a:ext>
            </a:extLst>
          </p:cNvPr>
          <p:cNvSpPr txBox="1"/>
          <p:nvPr/>
        </p:nvSpPr>
        <p:spPr>
          <a:xfrm>
            <a:off x="8873626" y="3409995"/>
            <a:ext cx="1286380" cy="855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40" b="1" dirty="0">
                <a:solidFill>
                  <a:srgbClr val="ED6707"/>
                </a:solidFill>
              </a:rPr>
              <a:t>Renommer</a:t>
            </a:r>
            <a:r>
              <a:rPr lang="fr-FR" sz="1240" dirty="0"/>
              <a:t> en haut à droite : avec votre NOM Prénom</a:t>
            </a:r>
          </a:p>
        </p:txBody>
      </p: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01689F7D-61AA-8B4C-B573-4ABB9788443A}"/>
              </a:ext>
            </a:extLst>
          </p:cNvPr>
          <p:cNvGrpSpPr/>
          <p:nvPr/>
        </p:nvGrpSpPr>
        <p:grpSpPr>
          <a:xfrm>
            <a:off x="687691" y="2730910"/>
            <a:ext cx="638187" cy="637969"/>
            <a:chOff x="3312033" y="5418000"/>
            <a:chExt cx="1440493" cy="1440000"/>
          </a:xfrm>
        </p:grpSpPr>
        <p:sp>
          <p:nvSpPr>
            <p:cNvPr id="40" name="Rectangle : coins arrondis 39">
              <a:extLst>
                <a:ext uri="{FF2B5EF4-FFF2-40B4-BE49-F238E27FC236}">
                  <a16:creationId xmlns:a16="http://schemas.microsoft.com/office/drawing/2014/main" id="{98FB51AD-0894-2346-B5BB-8B06C5203F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12033" y="5418000"/>
              <a:ext cx="1440493" cy="1440000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598" dirty="0"/>
            </a:p>
          </p:txBody>
        </p:sp>
        <p:pic>
          <p:nvPicPr>
            <p:cNvPr id="41" name="Image 40">
              <a:extLst>
                <a:ext uri="{FF2B5EF4-FFF2-40B4-BE49-F238E27FC236}">
                  <a16:creationId xmlns:a16="http://schemas.microsoft.com/office/drawing/2014/main" id="{3056DD82-0FBD-7542-B620-4B664CB157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04670" y="5548629"/>
              <a:ext cx="859499" cy="1178741"/>
            </a:xfrm>
            <a:prstGeom prst="rect">
              <a:avLst/>
            </a:prstGeom>
          </p:spPr>
        </p:pic>
      </p:grpSp>
      <p:sp>
        <p:nvSpPr>
          <p:cNvPr id="42" name="ZoneTexte 41">
            <a:extLst>
              <a:ext uri="{FF2B5EF4-FFF2-40B4-BE49-F238E27FC236}">
                <a16:creationId xmlns:a16="http://schemas.microsoft.com/office/drawing/2014/main" id="{78B65E6E-0A52-0F44-B93F-0732B34E4597}"/>
              </a:ext>
            </a:extLst>
          </p:cNvPr>
          <p:cNvSpPr txBox="1"/>
          <p:nvPr/>
        </p:nvSpPr>
        <p:spPr>
          <a:xfrm>
            <a:off x="227865" y="3426752"/>
            <a:ext cx="1557838" cy="47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40" b="1" dirty="0">
                <a:solidFill>
                  <a:srgbClr val="EC6607"/>
                </a:solidFill>
              </a:rPr>
              <a:t>DYLAN CRIFAR </a:t>
            </a:r>
            <a:r>
              <a:rPr lang="fr-FR" sz="1240" dirty="0"/>
              <a:t>en soutien technique</a:t>
            </a:r>
          </a:p>
        </p:txBody>
      </p:sp>
      <p:pic>
        <p:nvPicPr>
          <p:cNvPr id="43" name="Image 42">
            <a:extLst>
              <a:ext uri="{FF2B5EF4-FFF2-40B4-BE49-F238E27FC236}">
                <a16:creationId xmlns:a16="http://schemas.microsoft.com/office/drawing/2014/main" id="{4CAF1759-486D-C241-9F3B-7AC3AD6AE014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698" y="4425499"/>
            <a:ext cx="9244031" cy="496120"/>
          </a:xfrm>
          <a:prstGeom prst="rect">
            <a:avLst/>
          </a:prstGeom>
        </p:spPr>
      </p:pic>
      <p:pic>
        <p:nvPicPr>
          <p:cNvPr id="44" name="Image 43" descr="Une image contenant texte&#10;&#10;Description générée automatiquement">
            <a:extLst>
              <a:ext uri="{FF2B5EF4-FFF2-40B4-BE49-F238E27FC236}">
                <a16:creationId xmlns:a16="http://schemas.microsoft.com/office/drawing/2014/main" id="{051C1405-0AAF-C64D-91F8-3C97895C9B6C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1935" y="5966219"/>
            <a:ext cx="1736640" cy="1012455"/>
          </a:xfrm>
          <a:prstGeom prst="rect">
            <a:avLst/>
          </a:prstGeom>
        </p:spPr>
      </p:pic>
      <p:pic>
        <p:nvPicPr>
          <p:cNvPr id="45" name="Image 44" descr="Une image contenant texte&#10;&#10;Description générée automatiquement">
            <a:extLst>
              <a:ext uri="{FF2B5EF4-FFF2-40B4-BE49-F238E27FC236}">
                <a16:creationId xmlns:a16="http://schemas.microsoft.com/office/drawing/2014/main" id="{44CE09AC-D618-374E-9A76-24BB8A6A0388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7355" y="5708620"/>
            <a:ext cx="1563401" cy="1795973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46" name="Connecteur droit avec flèche 45">
            <a:extLst>
              <a:ext uri="{FF2B5EF4-FFF2-40B4-BE49-F238E27FC236}">
                <a16:creationId xmlns:a16="http://schemas.microsoft.com/office/drawing/2014/main" id="{2C0B9F62-1121-8D43-B6B0-929F279FC678}"/>
              </a:ext>
            </a:extLst>
          </p:cNvPr>
          <p:cNvCxnSpPr>
            <a:cxnSpLocks/>
          </p:cNvCxnSpPr>
          <p:nvPr/>
        </p:nvCxnSpPr>
        <p:spPr>
          <a:xfrm flipH="1">
            <a:off x="793197" y="3241751"/>
            <a:ext cx="4922389" cy="138825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avec flèche 46">
            <a:extLst>
              <a:ext uri="{FF2B5EF4-FFF2-40B4-BE49-F238E27FC236}">
                <a16:creationId xmlns:a16="http://schemas.microsoft.com/office/drawing/2014/main" id="{1922DC97-EA43-2F43-BEB0-899E86982B5C}"/>
              </a:ext>
            </a:extLst>
          </p:cNvPr>
          <p:cNvCxnSpPr>
            <a:cxnSpLocks/>
          </p:cNvCxnSpPr>
          <p:nvPr/>
        </p:nvCxnSpPr>
        <p:spPr>
          <a:xfrm>
            <a:off x="7449601" y="3234993"/>
            <a:ext cx="1928372" cy="125993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1657DE23-827F-2F46-84BD-011C02616AB2}"/>
              </a:ext>
            </a:extLst>
          </p:cNvPr>
          <p:cNvCxnSpPr>
            <a:cxnSpLocks/>
            <a:endCxn id="44" idx="0"/>
          </p:cNvCxnSpPr>
          <p:nvPr/>
        </p:nvCxnSpPr>
        <p:spPr>
          <a:xfrm flipH="1">
            <a:off x="8990255" y="4851240"/>
            <a:ext cx="387718" cy="111497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>
            <a:extLst>
              <a:ext uri="{FF2B5EF4-FFF2-40B4-BE49-F238E27FC236}">
                <a16:creationId xmlns:a16="http://schemas.microsoft.com/office/drawing/2014/main" id="{56996B46-F83E-B24E-B9C4-A317398956CE}"/>
              </a:ext>
            </a:extLst>
          </p:cNvPr>
          <p:cNvCxnSpPr>
            <a:cxnSpLocks/>
          </p:cNvCxnSpPr>
          <p:nvPr/>
        </p:nvCxnSpPr>
        <p:spPr>
          <a:xfrm flipH="1">
            <a:off x="4609056" y="3234993"/>
            <a:ext cx="2840546" cy="143299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avec flèche 49">
            <a:extLst>
              <a:ext uri="{FF2B5EF4-FFF2-40B4-BE49-F238E27FC236}">
                <a16:creationId xmlns:a16="http://schemas.microsoft.com/office/drawing/2014/main" id="{97611911-83C5-6B43-A285-A4BBC01D75C6}"/>
              </a:ext>
            </a:extLst>
          </p:cNvPr>
          <p:cNvCxnSpPr>
            <a:cxnSpLocks/>
          </p:cNvCxnSpPr>
          <p:nvPr/>
        </p:nvCxnSpPr>
        <p:spPr>
          <a:xfrm>
            <a:off x="4558437" y="4676222"/>
            <a:ext cx="9034" cy="88515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stomShape 7">
            <a:extLst>
              <a:ext uri="{FF2B5EF4-FFF2-40B4-BE49-F238E27FC236}">
                <a16:creationId xmlns:a16="http://schemas.microsoft.com/office/drawing/2014/main" id="{A9501883-A55D-9776-32F9-F514C69352C4}"/>
              </a:ext>
            </a:extLst>
          </p:cNvPr>
          <p:cNvSpPr/>
          <p:nvPr/>
        </p:nvSpPr>
        <p:spPr>
          <a:xfrm>
            <a:off x="1628041" y="0"/>
            <a:ext cx="9275818" cy="1214870"/>
          </a:xfrm>
          <a:prstGeom prst="roundRect">
            <a:avLst>
              <a:gd name="adj" fmla="val 33660"/>
            </a:avLst>
          </a:prstGeom>
          <a:solidFill>
            <a:srgbClr val="80C3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80115" tIns="40058" rIns="80115" bIns="40058" anchor="ctr">
            <a:normAutofit fontScale="70000" lnSpcReduction="20000"/>
          </a:bodyPr>
          <a:lstStyle/>
          <a:p>
            <a:pPr>
              <a:lnSpc>
                <a:spcPct val="100000"/>
              </a:lnSpc>
            </a:pPr>
            <a:r>
              <a:rPr lang="fr-FR" sz="4807" b="1" cap="all" spc="-1">
                <a:solidFill>
                  <a:srgbClr val="FFFFFF"/>
                </a:solidFill>
                <a:latin typeface="Hind"/>
              </a:rPr>
              <a:t>TOUTES LES INFORMATIONS SONT SUR LE SITE INTERNET DU SAVA16</a:t>
            </a:r>
            <a:endParaRPr lang="fr-FR" sz="4807" spc="-1">
              <a:latin typeface="Arial"/>
            </a:endParaRPr>
          </a:p>
        </p:txBody>
      </p:sp>
      <p:sp>
        <p:nvSpPr>
          <p:cNvPr id="3" name="CustomShape 6">
            <a:extLst>
              <a:ext uri="{FF2B5EF4-FFF2-40B4-BE49-F238E27FC236}">
                <a16:creationId xmlns:a16="http://schemas.microsoft.com/office/drawing/2014/main" id="{6350250D-8A26-6A7C-3C24-C1DD9659E32C}"/>
              </a:ext>
            </a:extLst>
          </p:cNvPr>
          <p:cNvSpPr/>
          <p:nvPr/>
        </p:nvSpPr>
        <p:spPr>
          <a:xfrm>
            <a:off x="1716845" y="1402429"/>
            <a:ext cx="5576031" cy="466718"/>
          </a:xfrm>
          <a:prstGeom prst="roundRect">
            <a:avLst>
              <a:gd name="adj" fmla="val 33660"/>
            </a:avLst>
          </a:prstGeom>
          <a:solidFill>
            <a:srgbClr val="80C3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80115" tIns="40058" rIns="80115" bIns="40058" anchor="ctr">
            <a:normAutofit fontScale="41500" lnSpcReduction="20000"/>
          </a:bodyPr>
          <a:lstStyle/>
          <a:p>
            <a:pPr algn="ctr">
              <a:lnSpc>
                <a:spcPct val="100000"/>
              </a:lnSpc>
            </a:pPr>
            <a:r>
              <a:rPr lang="fr-FR" sz="4807" b="1" u="sng" cap="all" spc="-1">
                <a:solidFill>
                  <a:srgbClr val="0563C1"/>
                </a:solidFill>
                <a:latin typeface="Calibri"/>
                <a:hlinkClick r:id="rId17"/>
              </a:rPr>
              <a:t>https://sava16.fr</a:t>
            </a:r>
            <a:r>
              <a:rPr lang="fr-FR" sz="4807" b="1" cap="all" spc="-1">
                <a:solidFill>
                  <a:srgbClr val="FFFFFF"/>
                </a:solidFill>
                <a:latin typeface="Calibri"/>
              </a:rPr>
              <a:t> </a:t>
            </a:r>
            <a:endParaRPr lang="fr-FR" sz="4807" spc="-1">
              <a:latin typeface="Arial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1DF60CD-0583-22EB-72C9-CD70136D59E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019" y="565839"/>
            <a:ext cx="1731710" cy="173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783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èche vers la droite 24">
            <a:extLst>
              <a:ext uri="{FF2B5EF4-FFF2-40B4-BE49-F238E27FC236}">
                <a16:creationId xmlns:a16="http://schemas.microsoft.com/office/drawing/2014/main" id="{7A7841ED-92D0-E7FD-F793-018FDC4260EC}"/>
              </a:ext>
            </a:extLst>
          </p:cNvPr>
          <p:cNvSpPr/>
          <p:nvPr/>
        </p:nvSpPr>
        <p:spPr>
          <a:xfrm>
            <a:off x="0" y="1855596"/>
            <a:ext cx="10802938" cy="2159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2167F841-4C84-3B42-9782-EF271A43423C}"/>
              </a:ext>
            </a:extLst>
          </p:cNvPr>
          <p:cNvSpPr/>
          <p:nvPr/>
        </p:nvSpPr>
        <p:spPr>
          <a:xfrm>
            <a:off x="1630016" y="0"/>
            <a:ext cx="9172921" cy="1168400"/>
          </a:xfrm>
          <a:prstGeom prst="roundRect">
            <a:avLst>
              <a:gd name="adj" fmla="val 33660"/>
            </a:avLst>
          </a:prstGeom>
          <a:solidFill>
            <a:srgbClr val="80C3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fontAlgn="base"/>
            <a:r>
              <a:rPr lang="fr-FR" sz="3600" b="1" i="0" u="none" strike="noStrike" cap="all" dirty="0">
                <a:solidFill>
                  <a:schemeClr val="bg1"/>
                </a:solidFill>
                <a:effectLst/>
                <a:latin typeface="Hind" panose="02000000000000000000" pitchFamily="2" charset="77"/>
              </a:rPr>
              <a:t>LES MANIFESTATIONS : ÉCHANCIER, MÉTHODE PROJET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C5EBE75A-6872-9DAE-75F3-086661883C8D}"/>
              </a:ext>
            </a:extLst>
          </p:cNvPr>
          <p:cNvSpPr txBox="1"/>
          <p:nvPr/>
        </p:nvSpPr>
        <p:spPr>
          <a:xfrm>
            <a:off x="1" y="1498267"/>
            <a:ext cx="1451355" cy="900000"/>
          </a:xfrm>
          <a:prstGeom prst="rect">
            <a:avLst/>
          </a:prstGeom>
          <a:solidFill>
            <a:schemeClr val="accent5">
              <a:alpha val="9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fr-FR" sz="2900" dirty="0"/>
              <a:t>J-6/12 MOIS</a:t>
            </a:r>
            <a:endParaRPr lang="fr-FR" sz="1800" dirty="0"/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4945EF42-65FC-11E7-6AF0-C03A2C2388E1}"/>
              </a:ext>
            </a:extLst>
          </p:cNvPr>
          <p:cNvSpPr txBox="1"/>
          <p:nvPr/>
        </p:nvSpPr>
        <p:spPr>
          <a:xfrm>
            <a:off x="0" y="2552982"/>
            <a:ext cx="1451355" cy="493819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norm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fr-FR" sz="1200" dirty="0"/>
              <a:t>Discussion collective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fr-FR" sz="1200" dirty="0"/>
              <a:t>Décision collective d’organiser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fr-FR" sz="1200" dirty="0"/>
              <a:t>Définition des grandes lignes (budget, objectifs, modalités)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endParaRPr lang="fr-FR" sz="1200" dirty="0"/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fr-FR" sz="1200" dirty="0">
                <a:highlight>
                  <a:srgbClr val="FFFF00"/>
                </a:highlight>
              </a:rPr>
              <a:t>Vote du CA de l’association : validation des grandes lignes :</a:t>
            </a:r>
          </a:p>
          <a:p>
            <a:pPr marL="639763" lvl="1" indent="-182563">
              <a:buFont typeface="Arial" panose="020B0604020202020204" pitchFamily="34" charset="0"/>
              <a:buChar char="•"/>
            </a:pPr>
            <a:r>
              <a:rPr lang="fr-FR" sz="800" dirty="0">
                <a:highlight>
                  <a:srgbClr val="FFFF00"/>
                </a:highlight>
              </a:rPr>
              <a:t>Objectifs</a:t>
            </a:r>
          </a:p>
          <a:p>
            <a:pPr marL="639763" lvl="1" indent="-182563">
              <a:buFont typeface="Arial" panose="020B0604020202020204" pitchFamily="34" charset="0"/>
              <a:buChar char="•"/>
            </a:pPr>
            <a:r>
              <a:rPr lang="fr-FR" sz="800" dirty="0">
                <a:highlight>
                  <a:srgbClr val="FFFF00"/>
                </a:highlight>
              </a:rPr>
              <a:t>Budget</a:t>
            </a:r>
          </a:p>
          <a:p>
            <a:pPr marL="639763" lvl="1" indent="-182563">
              <a:buFont typeface="Arial" panose="020B0604020202020204" pitchFamily="34" charset="0"/>
              <a:buChar char="•"/>
            </a:pPr>
            <a:r>
              <a:rPr lang="fr-FR" sz="800" dirty="0">
                <a:highlight>
                  <a:srgbClr val="FFFF00"/>
                </a:highlight>
              </a:rPr>
              <a:t>Financements</a:t>
            </a:r>
          </a:p>
          <a:p>
            <a:pPr marL="639763" lvl="1" indent="-182563">
              <a:buFont typeface="Arial" panose="020B0604020202020204" pitchFamily="34" charset="0"/>
              <a:buChar char="•"/>
            </a:pPr>
            <a:r>
              <a:rPr lang="fr-FR" sz="800" dirty="0">
                <a:highlight>
                  <a:srgbClr val="FFFF00"/>
                </a:highlight>
              </a:rPr>
              <a:t>Autorisations </a:t>
            </a:r>
          </a:p>
          <a:p>
            <a:pPr marL="639763" lvl="1" indent="-182563">
              <a:buFont typeface="Arial" panose="020B0604020202020204" pitchFamily="34" charset="0"/>
              <a:buChar char="•"/>
            </a:pPr>
            <a:endParaRPr lang="fr-FR" sz="800" dirty="0">
              <a:highlight>
                <a:srgbClr val="FFFF00"/>
              </a:highlight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F4A9CE7-3BBC-6F49-D9E1-F672F6DAA375}"/>
              </a:ext>
            </a:extLst>
          </p:cNvPr>
          <p:cNvSpPr txBox="1"/>
          <p:nvPr/>
        </p:nvSpPr>
        <p:spPr>
          <a:xfrm>
            <a:off x="1513503" y="1498267"/>
            <a:ext cx="1451355" cy="900000"/>
          </a:xfrm>
          <a:prstGeom prst="rect">
            <a:avLst/>
          </a:prstGeom>
          <a:solidFill>
            <a:schemeClr val="accent5">
              <a:alpha val="9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fr-FR" sz="2900" dirty="0"/>
              <a:t>J-3/6 MOIS</a:t>
            </a:r>
            <a:endParaRPr lang="fr-FR" sz="18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62A484E-CB61-22B7-7D9F-D78112BCE043}"/>
              </a:ext>
            </a:extLst>
          </p:cNvPr>
          <p:cNvSpPr txBox="1"/>
          <p:nvPr/>
        </p:nvSpPr>
        <p:spPr>
          <a:xfrm>
            <a:off x="3027005" y="1498267"/>
            <a:ext cx="1451355" cy="900000"/>
          </a:xfrm>
          <a:prstGeom prst="rect">
            <a:avLst/>
          </a:prstGeom>
          <a:solidFill>
            <a:schemeClr val="accent5">
              <a:alpha val="9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fr-FR" sz="2900" dirty="0"/>
              <a:t>J-1/3 MOIS</a:t>
            </a:r>
            <a:endParaRPr lang="fr-FR" sz="18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4D0FF4E-F045-F170-1BAD-5CA5CDC4DA89}"/>
              </a:ext>
            </a:extLst>
          </p:cNvPr>
          <p:cNvSpPr txBox="1"/>
          <p:nvPr/>
        </p:nvSpPr>
        <p:spPr>
          <a:xfrm>
            <a:off x="4540507" y="1498267"/>
            <a:ext cx="1451355" cy="900000"/>
          </a:xfrm>
          <a:prstGeom prst="rect">
            <a:avLst/>
          </a:prstGeom>
          <a:solidFill>
            <a:schemeClr val="accent5">
              <a:alpha val="9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fr-FR" sz="2900" dirty="0"/>
              <a:t>J-15 / 1 MOIS</a:t>
            </a:r>
            <a:endParaRPr lang="fr-FR" sz="1800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E1FD6A14-CF10-4B17-D60E-A243F8244586}"/>
              </a:ext>
            </a:extLst>
          </p:cNvPr>
          <p:cNvSpPr txBox="1"/>
          <p:nvPr/>
        </p:nvSpPr>
        <p:spPr>
          <a:xfrm>
            <a:off x="6054009" y="1498267"/>
            <a:ext cx="1451355" cy="900000"/>
          </a:xfrm>
          <a:prstGeom prst="rect">
            <a:avLst/>
          </a:prstGeom>
          <a:solidFill>
            <a:schemeClr val="accent5">
              <a:alpha val="9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fr-FR" sz="2900" dirty="0"/>
              <a:t>J-2</a:t>
            </a:r>
            <a:endParaRPr lang="fr-FR" sz="1800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311613CE-9A2F-13EA-33B0-E7963E14918F}"/>
              </a:ext>
            </a:extLst>
          </p:cNvPr>
          <p:cNvSpPr txBox="1"/>
          <p:nvPr/>
        </p:nvSpPr>
        <p:spPr>
          <a:xfrm>
            <a:off x="7578433" y="1498267"/>
            <a:ext cx="1451355" cy="900000"/>
          </a:xfrm>
          <a:prstGeom prst="rect">
            <a:avLst/>
          </a:prstGeom>
          <a:solidFill>
            <a:schemeClr val="accent5">
              <a:alpha val="9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fr-FR" sz="2900" dirty="0"/>
              <a:t>Jour J</a:t>
            </a:r>
            <a:endParaRPr lang="fr-FR" sz="1800" dirty="0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F19632FE-B5A4-C7AB-224C-682340AF4623}"/>
              </a:ext>
            </a:extLst>
          </p:cNvPr>
          <p:cNvSpPr txBox="1"/>
          <p:nvPr/>
        </p:nvSpPr>
        <p:spPr>
          <a:xfrm>
            <a:off x="9102857" y="1498267"/>
            <a:ext cx="1451355" cy="900000"/>
          </a:xfrm>
          <a:prstGeom prst="rect">
            <a:avLst/>
          </a:prstGeom>
          <a:solidFill>
            <a:schemeClr val="accent5">
              <a:alpha val="9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fr-FR" sz="2900" dirty="0"/>
              <a:t>Après</a:t>
            </a:r>
            <a:endParaRPr lang="fr-FR" sz="1800" dirty="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20871B90-FB98-21D0-B316-8C39231F8249}"/>
              </a:ext>
            </a:extLst>
          </p:cNvPr>
          <p:cNvSpPr txBox="1"/>
          <p:nvPr/>
        </p:nvSpPr>
        <p:spPr>
          <a:xfrm>
            <a:off x="1513502" y="2547824"/>
            <a:ext cx="1451355" cy="493819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normAutofit/>
          </a:bodyPr>
          <a:lstStyle>
            <a:defPPr>
              <a:defRPr lang="en-US"/>
            </a:defPPr>
            <a:lvl1pPr marL="342900" indent="-342900">
              <a:buFont typeface="Arial" panose="020B0604020202020204" pitchFamily="34" charset="0"/>
              <a:buChar char="•"/>
              <a:defRPr sz="1600"/>
            </a:lvl1pPr>
          </a:lstStyle>
          <a:p>
            <a:pPr marL="182563" indent="-182563"/>
            <a:r>
              <a:rPr lang="fr-FR" sz="1200" dirty="0"/>
              <a:t>Location de salle, matériel</a:t>
            </a:r>
          </a:p>
          <a:p>
            <a:pPr marL="182563" indent="-182563"/>
            <a:r>
              <a:rPr lang="fr-FR" sz="1200" dirty="0"/>
              <a:t>Prestataires (réservations)</a:t>
            </a:r>
          </a:p>
          <a:p>
            <a:pPr marL="182563" indent="-182563"/>
            <a:r>
              <a:rPr lang="fr-FR" sz="1200" dirty="0"/>
              <a:t>Comité pilotage : organigramme, échéancier, budget</a:t>
            </a:r>
          </a:p>
          <a:p>
            <a:pPr marL="182563" indent="-182563"/>
            <a:r>
              <a:rPr lang="fr-FR" sz="1200" dirty="0"/>
              <a:t>Demandes de financements</a:t>
            </a:r>
          </a:p>
          <a:p>
            <a:pPr marL="182563" indent="-182563"/>
            <a:endParaRPr lang="fr-FR" sz="1200" dirty="0"/>
          </a:p>
          <a:p>
            <a:pPr marL="182563" indent="-182563"/>
            <a:endParaRPr lang="fr-FR" sz="1200" dirty="0"/>
          </a:p>
          <a:p>
            <a:pPr marL="182563" indent="-182563"/>
            <a:r>
              <a:rPr lang="fr-FR" sz="1200" dirty="0">
                <a:highlight>
                  <a:srgbClr val="FFFF00"/>
                </a:highlight>
              </a:rPr>
              <a:t>Prise de connaissance des arrêtés</a:t>
            </a:r>
          </a:p>
          <a:p>
            <a:pPr marL="182563" indent="-182563"/>
            <a:r>
              <a:rPr lang="fr-FR" sz="1200" dirty="0">
                <a:highlight>
                  <a:srgbClr val="FFFF00"/>
                </a:highlight>
              </a:rPr>
              <a:t>Autorisation mairie de la manifestation</a:t>
            </a:r>
          </a:p>
          <a:p>
            <a:pPr marL="182563" indent="-182563"/>
            <a:r>
              <a:rPr lang="fr-FR" sz="1200" dirty="0">
                <a:highlight>
                  <a:srgbClr val="FFFF00"/>
                </a:highlight>
              </a:rPr>
              <a:t>Autorisation débit de boisson en mairie</a:t>
            </a:r>
          </a:p>
          <a:p>
            <a:pPr marL="182563" indent="-182563"/>
            <a:r>
              <a:rPr lang="fr-FR" sz="1200" dirty="0">
                <a:highlight>
                  <a:srgbClr val="FFFF00"/>
                </a:highlight>
              </a:rPr>
              <a:t>Autorisation préfecture (selon les cas : MVP, &gt; 500 ou 1500 pers., etc…)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82D7E30C-145C-6C60-6BC2-760CB38BFF19}"/>
              </a:ext>
            </a:extLst>
          </p:cNvPr>
          <p:cNvSpPr txBox="1"/>
          <p:nvPr/>
        </p:nvSpPr>
        <p:spPr>
          <a:xfrm>
            <a:off x="3027005" y="2547824"/>
            <a:ext cx="1451355" cy="493819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normAutofit/>
          </a:bodyPr>
          <a:lstStyle>
            <a:defPPr>
              <a:defRPr lang="en-US"/>
            </a:defPPr>
            <a:lvl1pPr marL="182563" indent="-182563">
              <a:buFont typeface="Arial" panose="020B0604020202020204" pitchFamily="34" charset="0"/>
              <a:buChar char="•"/>
              <a:defRPr sz="1200"/>
            </a:lvl1pPr>
          </a:lstStyle>
          <a:p>
            <a:r>
              <a:rPr lang="fr-FR" dirty="0"/>
              <a:t>Communication, (presse, affiches, tracts, invitations…)</a:t>
            </a:r>
          </a:p>
          <a:p>
            <a:r>
              <a:rPr lang="fr-FR" dirty="0"/>
              <a:t>Confirmation des réservations des prestations</a:t>
            </a:r>
          </a:p>
          <a:p>
            <a:r>
              <a:rPr lang="fr-FR" dirty="0"/>
              <a:t>Organigramme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>
                <a:highlight>
                  <a:srgbClr val="FFFF00"/>
                </a:highlight>
              </a:rPr>
              <a:t>Commission sécurité si besoin</a:t>
            </a:r>
          </a:p>
          <a:p>
            <a:r>
              <a:rPr lang="fr-FR" dirty="0">
                <a:highlight>
                  <a:srgbClr val="FFFF00"/>
                </a:highlight>
              </a:rPr>
              <a:t>Assurance en RC (avenant si besoin)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9E5F99D-502D-4416-CBFD-0C66FC92F517}"/>
              </a:ext>
            </a:extLst>
          </p:cNvPr>
          <p:cNvSpPr txBox="1"/>
          <p:nvPr/>
        </p:nvSpPr>
        <p:spPr>
          <a:xfrm>
            <a:off x="4540507" y="2547824"/>
            <a:ext cx="1451355" cy="493819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normAutofit/>
          </a:bodyPr>
          <a:lstStyle>
            <a:defPPr>
              <a:defRPr lang="en-US"/>
            </a:defPPr>
            <a:lvl1pPr marL="182563" indent="-182563">
              <a:buFont typeface="Arial" panose="020B0604020202020204" pitchFamily="34" charset="0"/>
              <a:buChar char="•"/>
              <a:defRPr sz="1200"/>
            </a:lvl1pPr>
          </a:lstStyle>
          <a:p>
            <a:r>
              <a:rPr lang="fr-FR" dirty="0"/>
              <a:t>Communication des tracts, affiches, presse…</a:t>
            </a:r>
          </a:p>
          <a:p>
            <a:r>
              <a:rPr lang="fr-FR" dirty="0"/>
              <a:t>Location de matériel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>
                <a:highlight>
                  <a:srgbClr val="FFFF00"/>
                </a:highlight>
              </a:rPr>
              <a:t>Déclaration SACEM</a:t>
            </a:r>
          </a:p>
          <a:p>
            <a:r>
              <a:rPr lang="fr-FR" dirty="0">
                <a:highlight>
                  <a:srgbClr val="FFFF00"/>
                </a:highlight>
              </a:rPr>
              <a:t>Déclaration commissariat de police</a:t>
            </a:r>
          </a:p>
          <a:p>
            <a:r>
              <a:rPr lang="fr-FR" dirty="0">
                <a:highlight>
                  <a:srgbClr val="FFFF00"/>
                </a:highlight>
              </a:rPr>
              <a:t>Déclaration GUSO</a:t>
            </a:r>
          </a:p>
          <a:p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04E98FF-7693-0463-BB7D-4495EA16829C}"/>
              </a:ext>
            </a:extLst>
          </p:cNvPr>
          <p:cNvSpPr txBox="1"/>
          <p:nvPr/>
        </p:nvSpPr>
        <p:spPr>
          <a:xfrm>
            <a:off x="6054008" y="2547824"/>
            <a:ext cx="1451355" cy="493819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normAutofit/>
          </a:bodyPr>
          <a:lstStyle>
            <a:defPPr>
              <a:defRPr lang="en-US"/>
            </a:defPPr>
            <a:lvl1pPr marL="182563" indent="-182563">
              <a:buFont typeface="Arial" panose="020B0604020202020204" pitchFamily="34" charset="0"/>
              <a:buChar char="•"/>
              <a:defRPr sz="1200"/>
            </a:lvl1pPr>
          </a:lstStyle>
          <a:p>
            <a:r>
              <a:rPr lang="fr-FR" dirty="0"/>
              <a:t>Matériel</a:t>
            </a:r>
          </a:p>
          <a:p>
            <a:r>
              <a:rPr lang="fr-FR" dirty="0"/>
              <a:t>Achats (nourriture, boisson…)</a:t>
            </a:r>
          </a:p>
          <a:p>
            <a:r>
              <a:rPr lang="fr-FR" dirty="0"/>
              <a:t>Tests du site, matériel</a:t>
            </a:r>
          </a:p>
          <a:p>
            <a:r>
              <a:rPr lang="fr-FR" dirty="0"/>
              <a:t>Vérification organigramme (rôles de chacun, téléphone…)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49666B6-EFDA-10A8-AF8B-50D70568B611}"/>
              </a:ext>
            </a:extLst>
          </p:cNvPr>
          <p:cNvSpPr txBox="1"/>
          <p:nvPr/>
        </p:nvSpPr>
        <p:spPr>
          <a:xfrm>
            <a:off x="7578433" y="2547824"/>
            <a:ext cx="1451355" cy="493819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normAutofit/>
          </a:bodyPr>
          <a:lstStyle/>
          <a:p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0C2477D-F888-3974-7068-22447813E00C}"/>
              </a:ext>
            </a:extLst>
          </p:cNvPr>
          <p:cNvSpPr txBox="1"/>
          <p:nvPr/>
        </p:nvSpPr>
        <p:spPr>
          <a:xfrm>
            <a:off x="9102856" y="2547824"/>
            <a:ext cx="1451355" cy="493819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normAutofit/>
          </a:bodyPr>
          <a:lstStyle>
            <a:defPPr>
              <a:defRPr lang="en-US"/>
            </a:defPPr>
            <a:lvl1pPr marL="182563" indent="-182563">
              <a:buFont typeface="Arial" panose="020B0604020202020204" pitchFamily="34" charset="0"/>
              <a:buChar char="•"/>
              <a:defRPr sz="1200"/>
            </a:lvl1pPr>
          </a:lstStyle>
          <a:p>
            <a:r>
              <a:rPr lang="fr-FR" dirty="0"/>
              <a:t>Bilan avec les membres (+/-)</a:t>
            </a:r>
          </a:p>
          <a:p>
            <a:r>
              <a:rPr lang="fr-FR" dirty="0"/>
              <a:t>Rangement (matériel, communication)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>
                <a:highlight>
                  <a:srgbClr val="FFFF00"/>
                </a:highlight>
              </a:rPr>
              <a:t>Envoie du bilan financier à la SACEM (sauf si forfait)</a:t>
            </a:r>
          </a:p>
          <a:p>
            <a:r>
              <a:rPr lang="fr-FR" dirty="0">
                <a:highlight>
                  <a:srgbClr val="FFFF00"/>
                </a:highlight>
              </a:rPr>
              <a:t>Règlement des droits d’auteur (SACEM, SACD, SGLD)</a:t>
            </a:r>
          </a:p>
          <a:p>
            <a:r>
              <a:rPr lang="fr-FR" dirty="0">
                <a:highlight>
                  <a:srgbClr val="FFFF00"/>
                </a:highlight>
              </a:rPr>
              <a:t>Règlement cotisations GUSO</a:t>
            </a:r>
          </a:p>
          <a:p>
            <a:r>
              <a:rPr lang="fr-FR" dirty="0">
                <a:highlight>
                  <a:srgbClr val="FFFF00"/>
                </a:highlight>
              </a:rPr>
              <a:t>Conservation des comptes</a:t>
            </a:r>
          </a:p>
        </p:txBody>
      </p:sp>
    </p:spTree>
    <p:extLst>
      <p:ext uri="{BB962C8B-B14F-4D97-AF65-F5344CB8AC3E}">
        <p14:creationId xmlns:p14="http://schemas.microsoft.com/office/powerpoint/2010/main" val="135424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4" grpId="0" animBg="1"/>
      <p:bldP spid="6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:a16="http://schemas.microsoft.com/office/drawing/2014/main" id="{D19AB160-DFC2-D64B-BDB6-F7B0D1999F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68594" y="7132247"/>
            <a:ext cx="403431" cy="338397"/>
          </a:xfrm>
          <a:prstGeom prst="rect">
            <a:avLst/>
          </a:prstGeom>
        </p:spPr>
      </p:pic>
      <p:sp>
        <p:nvSpPr>
          <p:cNvPr id="18" name="Rectangle : avec coins arrondis en haut 17">
            <a:extLst>
              <a:ext uri="{FF2B5EF4-FFF2-40B4-BE49-F238E27FC236}">
                <a16:creationId xmlns:a16="http://schemas.microsoft.com/office/drawing/2014/main" id="{43D0BB49-91BC-6A40-9131-1E06A8C7687E}"/>
              </a:ext>
            </a:extLst>
          </p:cNvPr>
          <p:cNvSpPr/>
          <p:nvPr/>
        </p:nvSpPr>
        <p:spPr>
          <a:xfrm>
            <a:off x="9213696" y="6673750"/>
            <a:ext cx="1593683" cy="1030387"/>
          </a:xfrm>
          <a:prstGeom prst="round2SameRect">
            <a:avLst>
              <a:gd name="adj1" fmla="val 31095"/>
              <a:gd name="adj2" fmla="val 0"/>
            </a:avLst>
          </a:prstGeom>
          <a:solidFill>
            <a:srgbClr val="80C3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100" b="1" i="1" dirty="0">
                <a:solidFill>
                  <a:schemeClr val="bg1"/>
                </a:solidFill>
              </a:rPr>
              <a:t>Avec le soutien de : 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11F219E6-06DB-4548-B228-6A7400B44D8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1260" y="7037191"/>
            <a:ext cx="701535" cy="527389"/>
          </a:xfrm>
          <a:prstGeom prst="rect">
            <a:avLst/>
          </a:prstGeom>
        </p:spPr>
      </p:pic>
      <p:pic>
        <p:nvPicPr>
          <p:cNvPr id="20" name="Image 19" descr="Une image contenant texte&#10;&#10;Description générée automatiquement">
            <a:extLst>
              <a:ext uri="{FF2B5EF4-FFF2-40B4-BE49-F238E27FC236}">
                <a16:creationId xmlns:a16="http://schemas.microsoft.com/office/drawing/2014/main" id="{40E19AEF-D071-CD46-9811-F3652930CF0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6314" y="7035223"/>
            <a:ext cx="474615" cy="529987"/>
          </a:xfrm>
          <a:prstGeom prst="rect">
            <a:avLst/>
          </a:prstGeom>
        </p:spPr>
      </p:pic>
      <p:sp>
        <p:nvSpPr>
          <p:cNvPr id="77" name="Rectangle : avec coins arrondis en haut 76">
            <a:extLst>
              <a:ext uri="{FF2B5EF4-FFF2-40B4-BE49-F238E27FC236}">
                <a16:creationId xmlns:a16="http://schemas.microsoft.com/office/drawing/2014/main" id="{D5253F46-933D-3949-B1AB-19C657A16F6B}"/>
              </a:ext>
            </a:extLst>
          </p:cNvPr>
          <p:cNvSpPr/>
          <p:nvPr/>
        </p:nvSpPr>
        <p:spPr>
          <a:xfrm rot="10800000">
            <a:off x="-2" y="-1"/>
            <a:ext cx="1390920" cy="1365162"/>
          </a:xfrm>
          <a:prstGeom prst="round2SameRect">
            <a:avLst>
              <a:gd name="adj1" fmla="val 31095"/>
              <a:gd name="adj2" fmla="val 0"/>
            </a:avLst>
          </a:prstGeom>
          <a:solidFill>
            <a:srgbClr val="80C3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FR" sz="1100" b="1" i="1" dirty="0">
              <a:solidFill>
                <a:schemeClr val="bg1"/>
              </a:solidFill>
            </a:endParaRPr>
          </a:p>
        </p:txBody>
      </p:sp>
      <p:grpSp>
        <p:nvGrpSpPr>
          <p:cNvPr id="125" name="Groupe 124">
            <a:extLst>
              <a:ext uri="{FF2B5EF4-FFF2-40B4-BE49-F238E27FC236}">
                <a16:creationId xmlns:a16="http://schemas.microsoft.com/office/drawing/2014/main" id="{89FBAE8C-2CDB-A44A-947B-D2AAAA641238}"/>
              </a:ext>
            </a:extLst>
          </p:cNvPr>
          <p:cNvGrpSpPr>
            <a:grpSpLocks noChangeAspect="1"/>
          </p:cNvGrpSpPr>
          <p:nvPr/>
        </p:nvGrpSpPr>
        <p:grpSpPr>
          <a:xfrm>
            <a:off x="65472" y="55427"/>
            <a:ext cx="1247085" cy="1244128"/>
            <a:chOff x="-17111" y="-1"/>
            <a:chExt cx="7216423" cy="7199314"/>
          </a:xfrm>
        </p:grpSpPr>
        <p:sp>
          <p:nvSpPr>
            <p:cNvPr id="127" name="Rectangle : coins arrondis 126">
              <a:extLst>
                <a:ext uri="{FF2B5EF4-FFF2-40B4-BE49-F238E27FC236}">
                  <a16:creationId xmlns:a16="http://schemas.microsoft.com/office/drawing/2014/main" id="{C209B5CD-013A-AE4A-8FE6-8504FFC0BB49}"/>
                </a:ext>
              </a:extLst>
            </p:cNvPr>
            <p:cNvSpPr/>
            <p:nvPr/>
          </p:nvSpPr>
          <p:spPr>
            <a:xfrm>
              <a:off x="-17111" y="-1"/>
              <a:ext cx="7216423" cy="7199314"/>
            </a:xfrm>
            <a:prstGeom prst="roundRect">
              <a:avLst>
                <a:gd name="adj" fmla="val 3795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28" name="Image 127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437EDC7B-02FA-FD4C-8622-BDC11FB060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55031" y="3722103"/>
              <a:ext cx="4490837" cy="2493618"/>
            </a:xfrm>
            <a:prstGeom prst="rect">
              <a:avLst/>
            </a:prstGeom>
            <a:solidFill>
              <a:schemeClr val="bg1"/>
            </a:solidFill>
          </p:spPr>
        </p:pic>
        <p:cxnSp>
          <p:nvCxnSpPr>
            <p:cNvPr id="129" name="Connecteur droit 128">
              <a:extLst>
                <a:ext uri="{FF2B5EF4-FFF2-40B4-BE49-F238E27FC236}">
                  <a16:creationId xmlns:a16="http://schemas.microsoft.com/office/drawing/2014/main" id="{DA793DAD-7DCD-E449-BBE3-77BE9CA55E5E}"/>
                </a:ext>
              </a:extLst>
            </p:cNvPr>
            <p:cNvCxnSpPr>
              <a:cxnSpLocks/>
            </p:cNvCxnSpPr>
            <p:nvPr/>
          </p:nvCxnSpPr>
          <p:spPr>
            <a:xfrm>
              <a:off x="191705" y="3600450"/>
              <a:ext cx="6817489" cy="0"/>
            </a:xfrm>
            <a:prstGeom prst="line">
              <a:avLst/>
            </a:prstGeom>
            <a:ln w="25400" cap="rnd">
              <a:solidFill>
                <a:srgbClr val="7FC0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0" name="Image 129">
              <a:extLst>
                <a:ext uri="{FF2B5EF4-FFF2-40B4-BE49-F238E27FC236}">
                  <a16:creationId xmlns:a16="http://schemas.microsoft.com/office/drawing/2014/main" id="{D13B72AA-3091-064F-8F54-8A8A044763F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7110" y="910724"/>
              <a:ext cx="7188200" cy="2628900"/>
            </a:xfrm>
            <a:prstGeom prst="rect">
              <a:avLst/>
            </a:prstGeom>
          </p:spPr>
        </p:pic>
      </p:grpSp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C84DC9AE-EBBA-D44E-9937-8BC9D38BB1C5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33838" r="52292" b="8988"/>
          <a:stretch/>
        </p:blipFill>
        <p:spPr>
          <a:xfrm>
            <a:off x="1714204" y="212811"/>
            <a:ext cx="7751343" cy="661875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24355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:a16="http://schemas.microsoft.com/office/drawing/2014/main" id="{D19AB160-DFC2-D64B-BDB6-F7B0D1999F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68594" y="7132247"/>
            <a:ext cx="403431" cy="338397"/>
          </a:xfrm>
          <a:prstGeom prst="rect">
            <a:avLst/>
          </a:prstGeom>
        </p:spPr>
      </p:pic>
      <p:sp>
        <p:nvSpPr>
          <p:cNvPr id="18" name="Rectangle : avec coins arrondis en haut 17">
            <a:extLst>
              <a:ext uri="{FF2B5EF4-FFF2-40B4-BE49-F238E27FC236}">
                <a16:creationId xmlns:a16="http://schemas.microsoft.com/office/drawing/2014/main" id="{43D0BB49-91BC-6A40-9131-1E06A8C7687E}"/>
              </a:ext>
            </a:extLst>
          </p:cNvPr>
          <p:cNvSpPr/>
          <p:nvPr/>
        </p:nvSpPr>
        <p:spPr>
          <a:xfrm>
            <a:off x="9213696" y="6673750"/>
            <a:ext cx="1593683" cy="1030387"/>
          </a:xfrm>
          <a:prstGeom prst="round2SameRect">
            <a:avLst>
              <a:gd name="adj1" fmla="val 31095"/>
              <a:gd name="adj2" fmla="val 0"/>
            </a:avLst>
          </a:prstGeom>
          <a:solidFill>
            <a:srgbClr val="80C3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100" b="1" i="1" dirty="0">
                <a:solidFill>
                  <a:schemeClr val="bg1"/>
                </a:solidFill>
              </a:rPr>
              <a:t>Avec le soutien de : 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11F219E6-06DB-4548-B228-6A7400B44D8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1260" y="7037191"/>
            <a:ext cx="701535" cy="527389"/>
          </a:xfrm>
          <a:prstGeom prst="rect">
            <a:avLst/>
          </a:prstGeom>
        </p:spPr>
      </p:pic>
      <p:pic>
        <p:nvPicPr>
          <p:cNvPr id="20" name="Image 19" descr="Une image contenant texte&#10;&#10;Description générée automatiquement">
            <a:extLst>
              <a:ext uri="{FF2B5EF4-FFF2-40B4-BE49-F238E27FC236}">
                <a16:creationId xmlns:a16="http://schemas.microsoft.com/office/drawing/2014/main" id="{40E19AEF-D071-CD46-9811-F3652930CF0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6314" y="7035223"/>
            <a:ext cx="474615" cy="529987"/>
          </a:xfrm>
          <a:prstGeom prst="rect">
            <a:avLst/>
          </a:prstGeom>
        </p:spPr>
      </p:pic>
      <p:sp>
        <p:nvSpPr>
          <p:cNvPr id="77" name="Rectangle : avec coins arrondis en haut 76">
            <a:extLst>
              <a:ext uri="{FF2B5EF4-FFF2-40B4-BE49-F238E27FC236}">
                <a16:creationId xmlns:a16="http://schemas.microsoft.com/office/drawing/2014/main" id="{D5253F46-933D-3949-B1AB-19C657A16F6B}"/>
              </a:ext>
            </a:extLst>
          </p:cNvPr>
          <p:cNvSpPr/>
          <p:nvPr/>
        </p:nvSpPr>
        <p:spPr>
          <a:xfrm rot="10800000">
            <a:off x="-2" y="-1"/>
            <a:ext cx="1390920" cy="1365162"/>
          </a:xfrm>
          <a:prstGeom prst="round2SameRect">
            <a:avLst>
              <a:gd name="adj1" fmla="val 31095"/>
              <a:gd name="adj2" fmla="val 0"/>
            </a:avLst>
          </a:prstGeom>
          <a:solidFill>
            <a:srgbClr val="80C3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FR" sz="1100" b="1" i="1" dirty="0">
              <a:solidFill>
                <a:schemeClr val="bg1"/>
              </a:solidFill>
            </a:endParaRPr>
          </a:p>
        </p:txBody>
      </p:sp>
      <p:grpSp>
        <p:nvGrpSpPr>
          <p:cNvPr id="125" name="Groupe 124">
            <a:extLst>
              <a:ext uri="{FF2B5EF4-FFF2-40B4-BE49-F238E27FC236}">
                <a16:creationId xmlns:a16="http://schemas.microsoft.com/office/drawing/2014/main" id="{89FBAE8C-2CDB-A44A-947B-D2AAAA641238}"/>
              </a:ext>
            </a:extLst>
          </p:cNvPr>
          <p:cNvGrpSpPr>
            <a:grpSpLocks noChangeAspect="1"/>
          </p:cNvGrpSpPr>
          <p:nvPr/>
        </p:nvGrpSpPr>
        <p:grpSpPr>
          <a:xfrm>
            <a:off x="65472" y="55427"/>
            <a:ext cx="1247085" cy="1244128"/>
            <a:chOff x="-17111" y="-1"/>
            <a:chExt cx="7216423" cy="7199314"/>
          </a:xfrm>
        </p:grpSpPr>
        <p:sp>
          <p:nvSpPr>
            <p:cNvPr id="127" name="Rectangle : coins arrondis 126">
              <a:extLst>
                <a:ext uri="{FF2B5EF4-FFF2-40B4-BE49-F238E27FC236}">
                  <a16:creationId xmlns:a16="http://schemas.microsoft.com/office/drawing/2014/main" id="{C209B5CD-013A-AE4A-8FE6-8504FFC0BB49}"/>
                </a:ext>
              </a:extLst>
            </p:cNvPr>
            <p:cNvSpPr/>
            <p:nvPr/>
          </p:nvSpPr>
          <p:spPr>
            <a:xfrm>
              <a:off x="-17111" y="-1"/>
              <a:ext cx="7216423" cy="7199314"/>
            </a:xfrm>
            <a:prstGeom prst="roundRect">
              <a:avLst>
                <a:gd name="adj" fmla="val 3795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28" name="Image 127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437EDC7B-02FA-FD4C-8622-BDC11FB060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55031" y="3722103"/>
              <a:ext cx="4490837" cy="2493618"/>
            </a:xfrm>
            <a:prstGeom prst="rect">
              <a:avLst/>
            </a:prstGeom>
            <a:solidFill>
              <a:schemeClr val="bg1"/>
            </a:solidFill>
          </p:spPr>
        </p:pic>
        <p:cxnSp>
          <p:nvCxnSpPr>
            <p:cNvPr id="129" name="Connecteur droit 128">
              <a:extLst>
                <a:ext uri="{FF2B5EF4-FFF2-40B4-BE49-F238E27FC236}">
                  <a16:creationId xmlns:a16="http://schemas.microsoft.com/office/drawing/2014/main" id="{DA793DAD-7DCD-E449-BBE3-77BE9CA55E5E}"/>
                </a:ext>
              </a:extLst>
            </p:cNvPr>
            <p:cNvCxnSpPr>
              <a:cxnSpLocks/>
            </p:cNvCxnSpPr>
            <p:nvPr/>
          </p:nvCxnSpPr>
          <p:spPr>
            <a:xfrm>
              <a:off x="191705" y="3600450"/>
              <a:ext cx="6817489" cy="0"/>
            </a:xfrm>
            <a:prstGeom prst="line">
              <a:avLst/>
            </a:prstGeom>
            <a:ln w="25400" cap="rnd">
              <a:solidFill>
                <a:srgbClr val="7FC0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0" name="Image 129">
              <a:extLst>
                <a:ext uri="{FF2B5EF4-FFF2-40B4-BE49-F238E27FC236}">
                  <a16:creationId xmlns:a16="http://schemas.microsoft.com/office/drawing/2014/main" id="{D13B72AA-3091-064F-8F54-8A8A044763F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7110" y="910724"/>
              <a:ext cx="7188200" cy="2628900"/>
            </a:xfrm>
            <a:prstGeom prst="rect">
              <a:avLst/>
            </a:prstGeom>
          </p:spPr>
        </p:pic>
      </p:grpSp>
      <p:pic>
        <p:nvPicPr>
          <p:cNvPr id="3" name="Image 2">
            <a:extLst>
              <a:ext uri="{FF2B5EF4-FFF2-40B4-BE49-F238E27FC236}">
                <a16:creationId xmlns:a16="http://schemas.microsoft.com/office/drawing/2014/main" id="{91A2BFFA-5BF4-6D4A-8311-A35CF972853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442" y="7939"/>
            <a:ext cx="5397500" cy="7696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F5839A7E-6AE2-354C-8091-79086875F4E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71817" y="7939"/>
            <a:ext cx="5336434" cy="7696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06717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:a16="http://schemas.microsoft.com/office/drawing/2014/main" id="{D19AB160-DFC2-D64B-BDB6-F7B0D1999F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68594" y="7132247"/>
            <a:ext cx="403431" cy="338397"/>
          </a:xfrm>
          <a:prstGeom prst="rect">
            <a:avLst/>
          </a:prstGeom>
        </p:spPr>
      </p:pic>
      <p:sp>
        <p:nvSpPr>
          <p:cNvPr id="18" name="Rectangle : avec coins arrondis en haut 17">
            <a:extLst>
              <a:ext uri="{FF2B5EF4-FFF2-40B4-BE49-F238E27FC236}">
                <a16:creationId xmlns:a16="http://schemas.microsoft.com/office/drawing/2014/main" id="{43D0BB49-91BC-6A40-9131-1E06A8C7687E}"/>
              </a:ext>
            </a:extLst>
          </p:cNvPr>
          <p:cNvSpPr/>
          <p:nvPr/>
        </p:nvSpPr>
        <p:spPr>
          <a:xfrm>
            <a:off x="9213696" y="6673750"/>
            <a:ext cx="1593683" cy="1030387"/>
          </a:xfrm>
          <a:prstGeom prst="round2SameRect">
            <a:avLst>
              <a:gd name="adj1" fmla="val 31095"/>
              <a:gd name="adj2" fmla="val 0"/>
            </a:avLst>
          </a:prstGeom>
          <a:solidFill>
            <a:srgbClr val="80C3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100" b="1" i="1" dirty="0">
                <a:solidFill>
                  <a:schemeClr val="bg1"/>
                </a:solidFill>
              </a:rPr>
              <a:t>Avec le soutien de : 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11F219E6-06DB-4548-B228-6A7400B44D8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1260" y="7037191"/>
            <a:ext cx="701535" cy="527389"/>
          </a:xfrm>
          <a:prstGeom prst="rect">
            <a:avLst/>
          </a:prstGeom>
        </p:spPr>
      </p:pic>
      <p:pic>
        <p:nvPicPr>
          <p:cNvPr id="20" name="Image 19" descr="Une image contenant texte&#10;&#10;Description générée automatiquement">
            <a:extLst>
              <a:ext uri="{FF2B5EF4-FFF2-40B4-BE49-F238E27FC236}">
                <a16:creationId xmlns:a16="http://schemas.microsoft.com/office/drawing/2014/main" id="{40E19AEF-D071-CD46-9811-F3652930CF0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6314" y="7035223"/>
            <a:ext cx="474615" cy="529987"/>
          </a:xfrm>
          <a:prstGeom prst="rect">
            <a:avLst/>
          </a:prstGeom>
        </p:spPr>
      </p:pic>
      <p:sp>
        <p:nvSpPr>
          <p:cNvPr id="77" name="Rectangle : avec coins arrondis en haut 76">
            <a:extLst>
              <a:ext uri="{FF2B5EF4-FFF2-40B4-BE49-F238E27FC236}">
                <a16:creationId xmlns:a16="http://schemas.microsoft.com/office/drawing/2014/main" id="{D5253F46-933D-3949-B1AB-19C657A16F6B}"/>
              </a:ext>
            </a:extLst>
          </p:cNvPr>
          <p:cNvSpPr/>
          <p:nvPr/>
        </p:nvSpPr>
        <p:spPr>
          <a:xfrm rot="10800000">
            <a:off x="-2" y="-1"/>
            <a:ext cx="1390920" cy="1365162"/>
          </a:xfrm>
          <a:prstGeom prst="round2SameRect">
            <a:avLst>
              <a:gd name="adj1" fmla="val 31095"/>
              <a:gd name="adj2" fmla="val 0"/>
            </a:avLst>
          </a:prstGeom>
          <a:solidFill>
            <a:srgbClr val="80C3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FR" sz="1100" b="1" i="1" dirty="0">
              <a:solidFill>
                <a:schemeClr val="bg1"/>
              </a:solidFill>
            </a:endParaRPr>
          </a:p>
        </p:txBody>
      </p:sp>
      <p:grpSp>
        <p:nvGrpSpPr>
          <p:cNvPr id="125" name="Groupe 124">
            <a:extLst>
              <a:ext uri="{FF2B5EF4-FFF2-40B4-BE49-F238E27FC236}">
                <a16:creationId xmlns:a16="http://schemas.microsoft.com/office/drawing/2014/main" id="{89FBAE8C-2CDB-A44A-947B-D2AAAA641238}"/>
              </a:ext>
            </a:extLst>
          </p:cNvPr>
          <p:cNvGrpSpPr>
            <a:grpSpLocks noChangeAspect="1"/>
          </p:cNvGrpSpPr>
          <p:nvPr/>
        </p:nvGrpSpPr>
        <p:grpSpPr>
          <a:xfrm>
            <a:off x="65472" y="55427"/>
            <a:ext cx="1247085" cy="1244128"/>
            <a:chOff x="-17111" y="-1"/>
            <a:chExt cx="7216423" cy="7199314"/>
          </a:xfrm>
        </p:grpSpPr>
        <p:sp>
          <p:nvSpPr>
            <p:cNvPr id="127" name="Rectangle : coins arrondis 126">
              <a:extLst>
                <a:ext uri="{FF2B5EF4-FFF2-40B4-BE49-F238E27FC236}">
                  <a16:creationId xmlns:a16="http://schemas.microsoft.com/office/drawing/2014/main" id="{C209B5CD-013A-AE4A-8FE6-8504FFC0BB49}"/>
                </a:ext>
              </a:extLst>
            </p:cNvPr>
            <p:cNvSpPr/>
            <p:nvPr/>
          </p:nvSpPr>
          <p:spPr>
            <a:xfrm>
              <a:off x="-17111" y="-1"/>
              <a:ext cx="7216423" cy="7199314"/>
            </a:xfrm>
            <a:prstGeom prst="roundRect">
              <a:avLst>
                <a:gd name="adj" fmla="val 3795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28" name="Image 127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437EDC7B-02FA-FD4C-8622-BDC11FB060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55031" y="3722103"/>
              <a:ext cx="4490837" cy="2493618"/>
            </a:xfrm>
            <a:prstGeom prst="rect">
              <a:avLst/>
            </a:prstGeom>
            <a:solidFill>
              <a:schemeClr val="bg1"/>
            </a:solidFill>
          </p:spPr>
        </p:pic>
        <p:cxnSp>
          <p:nvCxnSpPr>
            <p:cNvPr id="129" name="Connecteur droit 128">
              <a:extLst>
                <a:ext uri="{FF2B5EF4-FFF2-40B4-BE49-F238E27FC236}">
                  <a16:creationId xmlns:a16="http://schemas.microsoft.com/office/drawing/2014/main" id="{DA793DAD-7DCD-E449-BBE3-77BE9CA55E5E}"/>
                </a:ext>
              </a:extLst>
            </p:cNvPr>
            <p:cNvCxnSpPr>
              <a:cxnSpLocks/>
            </p:cNvCxnSpPr>
            <p:nvPr/>
          </p:nvCxnSpPr>
          <p:spPr>
            <a:xfrm>
              <a:off x="191705" y="3600450"/>
              <a:ext cx="6817489" cy="0"/>
            </a:xfrm>
            <a:prstGeom prst="line">
              <a:avLst/>
            </a:prstGeom>
            <a:ln w="25400" cap="rnd">
              <a:solidFill>
                <a:srgbClr val="7FC0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0" name="Image 129">
              <a:extLst>
                <a:ext uri="{FF2B5EF4-FFF2-40B4-BE49-F238E27FC236}">
                  <a16:creationId xmlns:a16="http://schemas.microsoft.com/office/drawing/2014/main" id="{D13B72AA-3091-064F-8F54-8A8A044763F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7110" y="910724"/>
              <a:ext cx="7188200" cy="2628900"/>
            </a:xfrm>
            <a:prstGeom prst="rect">
              <a:avLst/>
            </a:prstGeom>
          </p:spPr>
        </p:pic>
      </p:grpSp>
      <p:pic>
        <p:nvPicPr>
          <p:cNvPr id="3" name="Image 2">
            <a:extLst>
              <a:ext uri="{FF2B5EF4-FFF2-40B4-BE49-F238E27FC236}">
                <a16:creationId xmlns:a16="http://schemas.microsoft.com/office/drawing/2014/main" id="{320540D9-084C-1C4B-8B0F-7863687DD44F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9" y="3969"/>
            <a:ext cx="10795000" cy="7696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09169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6B609CC3-FB5E-7D4B-8B3F-969D3E9D0F0D}"/>
              </a:ext>
            </a:extLst>
          </p:cNvPr>
          <p:cNvSpPr/>
          <p:nvPr/>
        </p:nvSpPr>
        <p:spPr>
          <a:xfrm>
            <a:off x="1261617" y="0"/>
            <a:ext cx="8279704" cy="7704137"/>
          </a:xfrm>
          <a:prstGeom prst="roundRect">
            <a:avLst>
              <a:gd name="adj" fmla="val 33660"/>
            </a:avLst>
          </a:prstGeom>
          <a:solidFill>
            <a:srgbClr val="80C3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 fontAlgn="base"/>
            <a:r>
              <a:rPr lang="fr-FR" sz="6000" b="1" i="0" u="none" strike="noStrike" cap="all" dirty="0">
                <a:solidFill>
                  <a:srgbClr val="FFFFFF"/>
                </a:solidFill>
                <a:effectLst/>
                <a:latin typeface="Hind" panose="020B0604020202020204" pitchFamily="34" charset="0"/>
              </a:rPr>
              <a:t>Organisation de manifestations </a:t>
            </a:r>
          </a:p>
          <a:p>
            <a:pPr algn="ctr" fontAlgn="base"/>
            <a:endParaRPr lang="fr-FR" sz="8800" b="1" cap="all" dirty="0">
              <a:solidFill>
                <a:srgbClr val="FFFFFF"/>
              </a:solidFill>
              <a:latin typeface="Hind" panose="020B0604020202020204" pitchFamily="34" charset="0"/>
            </a:endParaRPr>
          </a:p>
          <a:p>
            <a:pPr algn="ctr" fontAlgn="base"/>
            <a:r>
              <a:rPr lang="fr-FR" sz="5400" b="1" i="0" u="none" strike="noStrike" cap="all" dirty="0">
                <a:solidFill>
                  <a:srgbClr val="FFFFFF"/>
                </a:solidFill>
                <a:effectLst/>
                <a:latin typeface="Hind" panose="020B0604020202020204" pitchFamily="34" charset="0"/>
              </a:rPr>
              <a:t>(obligations administratives)</a:t>
            </a:r>
            <a:endParaRPr lang="fr-FR" sz="6000" b="1" i="0" u="none" strike="noStrike" cap="all" dirty="0">
              <a:solidFill>
                <a:srgbClr val="FFFFFF"/>
              </a:solidFill>
              <a:effectLst/>
              <a:latin typeface="Hind" panose="020B0604020202020204" pitchFamily="34" charset="0"/>
            </a:endParaRP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FA8D8B75-3AB8-755F-B691-4014A05EB982}"/>
              </a:ext>
            </a:extLst>
          </p:cNvPr>
          <p:cNvSpPr/>
          <p:nvPr/>
        </p:nvSpPr>
        <p:spPr>
          <a:xfrm>
            <a:off x="1261617" y="3852067"/>
            <a:ext cx="4076700" cy="1016001"/>
          </a:xfrm>
          <a:prstGeom prst="roundRect">
            <a:avLst>
              <a:gd name="adj" fmla="val 33660"/>
            </a:avLst>
          </a:prstGeom>
          <a:solidFill>
            <a:srgbClr val="80C34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 fontAlgn="base"/>
            <a:r>
              <a:rPr lang="fr-FR" sz="6000" b="1" i="0" u="none" strike="noStrike" cap="all" dirty="0">
                <a:solidFill>
                  <a:srgbClr val="FFFFFF"/>
                </a:solidFill>
                <a:effectLst/>
                <a:latin typeface="Hind" panose="020B0604020202020204" pitchFamily="34" charset="0"/>
                <a:hlinkClick r:id="rId3"/>
              </a:rPr>
              <a:t>https://www.demarches.interieur.gouv.fr/associations/l-association-organise-evenement-fete-manifestation-vide-grenier</a:t>
            </a:r>
            <a:r>
              <a:rPr lang="fr-FR" sz="6000" b="1" i="0" u="none" strike="noStrike" cap="all" dirty="0">
                <a:solidFill>
                  <a:srgbClr val="FFFFFF"/>
                </a:solidFill>
                <a:effectLst/>
                <a:latin typeface="Hind" panose="020B0604020202020204" pitchFamily="34" charset="0"/>
              </a:rPr>
              <a:t> 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AD933C5B-107D-493C-06F7-C3E845470869}"/>
              </a:ext>
            </a:extLst>
          </p:cNvPr>
          <p:cNvSpPr/>
          <p:nvPr/>
        </p:nvSpPr>
        <p:spPr>
          <a:xfrm>
            <a:off x="5464621" y="3852067"/>
            <a:ext cx="4076700" cy="1016001"/>
          </a:xfrm>
          <a:prstGeom prst="roundRect">
            <a:avLst>
              <a:gd name="adj" fmla="val 33660"/>
            </a:avLst>
          </a:prstGeom>
          <a:solidFill>
            <a:srgbClr val="80C34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 fontAlgn="base"/>
            <a:r>
              <a:rPr lang="fr-FR" sz="6000" b="1" i="0" u="none" strike="noStrike" cap="all" dirty="0">
                <a:solidFill>
                  <a:srgbClr val="FFFFFF"/>
                </a:solidFill>
                <a:effectLst/>
                <a:latin typeface="Hind" panose="020B0604020202020204" pitchFamily="34" charset="0"/>
                <a:hlinkClick r:id="rId4"/>
              </a:rPr>
              <a:t>https://www.associatheque.fr/fr/organiser-une-manifestation/index.html</a:t>
            </a:r>
            <a:r>
              <a:rPr lang="fr-FR" sz="6000" b="1" i="0" u="none" strike="noStrike" cap="all" dirty="0">
                <a:solidFill>
                  <a:srgbClr val="FFFFFF"/>
                </a:solidFill>
                <a:effectLst/>
                <a:latin typeface="Hind" panose="020B0604020202020204" pitchFamily="34" charset="0"/>
              </a:rPr>
              <a:t>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A3CD870-7A3A-FA36-C724-5A2BB1AC85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034" y="3964546"/>
            <a:ext cx="1037431" cy="791041"/>
          </a:xfrm>
          <a:prstGeom prst="rect">
            <a:avLst/>
          </a:prstGeom>
          <a:solidFill>
            <a:srgbClr val="80C340"/>
          </a:solidFill>
          <a:ln w="38100">
            <a:solidFill>
              <a:schemeClr val="tx1"/>
            </a:solidFill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C5A4DA9-057A-56C6-F3B1-16DA2DA139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67625" y="4150532"/>
            <a:ext cx="1042758" cy="419068"/>
          </a:xfrm>
          <a:prstGeom prst="rect">
            <a:avLst/>
          </a:prstGeom>
          <a:solidFill>
            <a:srgbClr val="80C340"/>
          </a:solidFill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44314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2167F841-4C84-3B42-9782-EF271A43423C}"/>
              </a:ext>
            </a:extLst>
          </p:cNvPr>
          <p:cNvSpPr/>
          <p:nvPr/>
        </p:nvSpPr>
        <p:spPr>
          <a:xfrm>
            <a:off x="1630016" y="0"/>
            <a:ext cx="9172921" cy="1168400"/>
          </a:xfrm>
          <a:prstGeom prst="roundRect">
            <a:avLst>
              <a:gd name="adj" fmla="val 33660"/>
            </a:avLst>
          </a:prstGeom>
          <a:solidFill>
            <a:srgbClr val="80C3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fontAlgn="base"/>
            <a:r>
              <a:rPr lang="fr-FR" sz="5400" b="1" i="0" u="none" strike="noStrike" cap="all" dirty="0">
                <a:solidFill>
                  <a:schemeClr val="bg1"/>
                </a:solidFill>
                <a:effectLst/>
                <a:latin typeface="Hind" panose="02000000000000000000" pitchFamily="2" charset="77"/>
              </a:rPr>
              <a:t>LES MANIFESTATIONS</a:t>
            </a:r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id="{2C760852-8367-C59C-3639-584D6A2A8802}"/>
              </a:ext>
            </a:extLst>
          </p:cNvPr>
          <p:cNvSpPr/>
          <p:nvPr/>
        </p:nvSpPr>
        <p:spPr>
          <a:xfrm>
            <a:off x="63500" y="2489200"/>
            <a:ext cx="2599084" cy="1854200"/>
          </a:xfrm>
          <a:prstGeom prst="roundRect">
            <a:avLst>
              <a:gd name="adj" fmla="val 33660"/>
            </a:avLst>
          </a:prstGeom>
          <a:solidFill>
            <a:srgbClr val="80C3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 fontAlgn="base"/>
            <a:r>
              <a:rPr lang="fr-FR" sz="2400" b="1" i="0" u="none" strike="noStrike" cap="all" dirty="0">
                <a:solidFill>
                  <a:schemeClr val="bg1"/>
                </a:solidFill>
                <a:effectLst/>
                <a:latin typeface="Hind" panose="02000000000000000000" pitchFamily="2" charset="77"/>
              </a:rPr>
              <a:t>1.</a:t>
            </a:r>
          </a:p>
          <a:p>
            <a:pPr algn="ctr" fontAlgn="base"/>
            <a:r>
              <a:rPr lang="fr-FR" sz="2400" b="1" i="0" u="none" strike="noStrike" cap="all" dirty="0">
                <a:solidFill>
                  <a:schemeClr val="bg1"/>
                </a:solidFill>
                <a:effectLst/>
                <a:latin typeface="Hind" panose="02000000000000000000" pitchFamily="2" charset="77"/>
              </a:rPr>
              <a:t>OBLIGATIONS GÉNÉRALES</a:t>
            </a:r>
          </a:p>
        </p:txBody>
      </p:sp>
      <p:sp>
        <p:nvSpPr>
          <p:cNvPr id="52" name="Rectangle : coins arrondis 51">
            <a:extLst>
              <a:ext uri="{FF2B5EF4-FFF2-40B4-BE49-F238E27FC236}">
                <a16:creationId xmlns:a16="http://schemas.microsoft.com/office/drawing/2014/main" id="{D91838F0-5C88-451B-F999-D03E0E773563}"/>
              </a:ext>
            </a:extLst>
          </p:cNvPr>
          <p:cNvSpPr/>
          <p:nvPr/>
        </p:nvSpPr>
        <p:spPr>
          <a:xfrm>
            <a:off x="2755899" y="2489200"/>
            <a:ext cx="2599085" cy="1854200"/>
          </a:xfrm>
          <a:prstGeom prst="roundRect">
            <a:avLst>
              <a:gd name="adj" fmla="val 33660"/>
            </a:avLst>
          </a:prstGeom>
          <a:solidFill>
            <a:srgbClr val="80C3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 fontAlgn="base"/>
            <a:r>
              <a:rPr lang="fr-FR" sz="2400" b="1" i="0" u="none" strike="noStrike" cap="all" dirty="0">
                <a:solidFill>
                  <a:schemeClr val="bg1"/>
                </a:solidFill>
                <a:effectLst/>
                <a:latin typeface="Hind" panose="02000000000000000000" pitchFamily="2" charset="77"/>
              </a:rPr>
              <a:t>2.</a:t>
            </a:r>
          </a:p>
          <a:p>
            <a:pPr algn="ctr" fontAlgn="base"/>
            <a:r>
              <a:rPr lang="fr-FR" sz="2400" b="1" i="0" u="none" strike="noStrike" cap="all" dirty="0">
                <a:solidFill>
                  <a:schemeClr val="bg1"/>
                </a:solidFill>
                <a:effectLst/>
                <a:latin typeface="Hind" panose="02000000000000000000" pitchFamily="2" charset="77"/>
              </a:rPr>
              <a:t>MVP : MANIFESTATION SUR LA VOIE PUBLIQUE : « SPORT »)</a:t>
            </a:r>
          </a:p>
        </p:txBody>
      </p:sp>
      <p:sp>
        <p:nvSpPr>
          <p:cNvPr id="53" name="Rectangle : coins arrondis 52">
            <a:extLst>
              <a:ext uri="{FF2B5EF4-FFF2-40B4-BE49-F238E27FC236}">
                <a16:creationId xmlns:a16="http://schemas.microsoft.com/office/drawing/2014/main" id="{BC873319-9EFE-4652-4BB7-1B6968A04D34}"/>
              </a:ext>
            </a:extLst>
          </p:cNvPr>
          <p:cNvSpPr/>
          <p:nvPr/>
        </p:nvSpPr>
        <p:spPr>
          <a:xfrm>
            <a:off x="5448299" y="2489200"/>
            <a:ext cx="2599085" cy="1854200"/>
          </a:xfrm>
          <a:prstGeom prst="roundRect">
            <a:avLst>
              <a:gd name="adj" fmla="val 33660"/>
            </a:avLst>
          </a:prstGeom>
          <a:solidFill>
            <a:srgbClr val="80C3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 fontAlgn="base"/>
            <a:r>
              <a:rPr lang="fr-FR" sz="2400" b="1" i="0" u="none" strike="noStrike" cap="all" dirty="0">
                <a:solidFill>
                  <a:schemeClr val="bg1"/>
                </a:solidFill>
                <a:effectLst/>
                <a:latin typeface="Hind" panose="02000000000000000000" pitchFamily="2" charset="77"/>
              </a:rPr>
              <a:t>3.</a:t>
            </a:r>
          </a:p>
          <a:p>
            <a:pPr algn="ctr" fontAlgn="base"/>
            <a:r>
              <a:rPr lang="fr-FR" sz="2400" b="1" i="0" u="none" strike="noStrike" cap="all" dirty="0">
                <a:solidFill>
                  <a:schemeClr val="bg1"/>
                </a:solidFill>
                <a:effectLst/>
                <a:latin typeface="Hind" panose="02000000000000000000" pitchFamily="2" charset="77"/>
              </a:rPr>
              <a:t>SPECTACLES</a:t>
            </a:r>
          </a:p>
        </p:txBody>
      </p:sp>
      <p:sp>
        <p:nvSpPr>
          <p:cNvPr id="54" name="Rectangle : coins arrondis 53">
            <a:extLst>
              <a:ext uri="{FF2B5EF4-FFF2-40B4-BE49-F238E27FC236}">
                <a16:creationId xmlns:a16="http://schemas.microsoft.com/office/drawing/2014/main" id="{0608FBEB-BC28-02DC-7D44-78EC35361EB0}"/>
              </a:ext>
            </a:extLst>
          </p:cNvPr>
          <p:cNvSpPr/>
          <p:nvPr/>
        </p:nvSpPr>
        <p:spPr>
          <a:xfrm>
            <a:off x="8153399" y="2489200"/>
            <a:ext cx="2599085" cy="1854200"/>
          </a:xfrm>
          <a:prstGeom prst="roundRect">
            <a:avLst>
              <a:gd name="adj" fmla="val 33660"/>
            </a:avLst>
          </a:prstGeom>
          <a:solidFill>
            <a:srgbClr val="80C3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 fontAlgn="base"/>
            <a:r>
              <a:rPr lang="fr-FR" sz="2400" b="1" i="0" u="none" strike="noStrike" cap="all" dirty="0">
                <a:solidFill>
                  <a:schemeClr val="bg1"/>
                </a:solidFill>
                <a:effectLst/>
                <a:latin typeface="Hind" panose="02000000000000000000" pitchFamily="2" charset="77"/>
              </a:rPr>
              <a:t>4.</a:t>
            </a:r>
          </a:p>
          <a:p>
            <a:pPr algn="ctr" fontAlgn="base"/>
            <a:r>
              <a:rPr lang="fr-FR" sz="2400" b="1" i="0" u="none" strike="noStrike" cap="all" dirty="0">
                <a:solidFill>
                  <a:schemeClr val="bg1"/>
                </a:solidFill>
                <a:effectLst/>
                <a:latin typeface="Hind" panose="02000000000000000000" pitchFamily="2" charset="77"/>
              </a:rPr>
              <a:t>PROGRAMME</a:t>
            </a:r>
          </a:p>
          <a:p>
            <a:pPr algn="ctr" fontAlgn="base"/>
            <a:r>
              <a:rPr lang="fr-FR" sz="2400" b="1" cap="all" dirty="0">
                <a:solidFill>
                  <a:schemeClr val="bg1"/>
                </a:solidFill>
                <a:latin typeface="Hind" panose="02000000000000000000" pitchFamily="2" charset="77"/>
              </a:rPr>
              <a:t>ÉCHÉANCIER</a:t>
            </a:r>
            <a:endParaRPr lang="fr-FR" sz="2400" b="1" i="0" u="none" strike="noStrike" cap="all" dirty="0">
              <a:solidFill>
                <a:schemeClr val="bg1"/>
              </a:solidFill>
              <a:effectLst/>
              <a:latin typeface="Hind" panose="02000000000000000000" pitchFamily="2" charset="77"/>
            </a:endParaRP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6" name="Zoom de diapositive 55">
                <a:extLst>
                  <a:ext uri="{FF2B5EF4-FFF2-40B4-BE49-F238E27FC236}">
                    <a16:creationId xmlns:a16="http://schemas.microsoft.com/office/drawing/2014/main" id="{423CA229-B23F-61B3-627D-1773B1BA248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79914087"/>
                  </p:ext>
                </p:extLst>
              </p:nvPr>
            </p:nvGraphicFramePr>
            <p:xfrm>
              <a:off x="227626" y="4526460"/>
              <a:ext cx="2270831" cy="1619448"/>
            </p:xfrm>
            <a:graphic>
              <a:graphicData uri="http://schemas.microsoft.com/office/powerpoint/2016/slidezoom">
                <pslz:sldZm>
                  <pslz:sldZmObj sldId="295" cId="1272079615">
                    <pslz:zmPr id="{BFBE0B8B-73C2-634F-823C-3FCB29A0184B}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70831" cy="1619448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6" name="Zoom de diapositive 55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423CA229-B23F-61B3-627D-1773B1BA248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7626" y="4526460"/>
                <a:ext cx="2270831" cy="1619448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8" name="Zoom de diapositive 57">
                <a:extLst>
                  <a:ext uri="{FF2B5EF4-FFF2-40B4-BE49-F238E27FC236}">
                    <a16:creationId xmlns:a16="http://schemas.microsoft.com/office/drawing/2014/main" id="{49774405-3143-C15A-1C38-E71E3AB579E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528034172"/>
                  </p:ext>
                </p:extLst>
              </p:nvPr>
            </p:nvGraphicFramePr>
            <p:xfrm>
              <a:off x="2920025" y="4526460"/>
              <a:ext cx="2270831" cy="1619448"/>
            </p:xfrm>
            <a:graphic>
              <a:graphicData uri="http://schemas.microsoft.com/office/powerpoint/2016/slidezoom">
                <pslz:sldZm>
                  <pslz:sldZmObj sldId="293" cId="2613174999">
                    <pslz:zmPr id="{0F97449F-DF0A-F441-8C46-4AC0E5314131}" transitionDur="100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70831" cy="1619448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8" name="Zoom de diapositive 57">
                <a:hlinkClick r:id="rId7" action="ppaction://hlinksldjump"/>
                <a:extLst>
                  <a:ext uri="{FF2B5EF4-FFF2-40B4-BE49-F238E27FC236}">
                    <a16:creationId xmlns:a16="http://schemas.microsoft.com/office/drawing/2014/main" id="{49774405-3143-C15A-1C38-E71E3AB579E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920025" y="4526460"/>
                <a:ext cx="2270831" cy="1619448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60" name="Zoom de diapositive 59">
                <a:extLst>
                  <a:ext uri="{FF2B5EF4-FFF2-40B4-BE49-F238E27FC236}">
                    <a16:creationId xmlns:a16="http://schemas.microsoft.com/office/drawing/2014/main" id="{DB84BB13-C626-3616-4355-58A3DE4D9E7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90890830"/>
                  </p:ext>
                </p:extLst>
              </p:nvPr>
            </p:nvGraphicFramePr>
            <p:xfrm>
              <a:off x="5612084" y="4526460"/>
              <a:ext cx="2270831" cy="1619448"/>
            </p:xfrm>
            <a:graphic>
              <a:graphicData uri="http://schemas.microsoft.com/office/powerpoint/2016/slidezoom">
                <pslz:sldZm>
                  <pslz:sldZmObj sldId="292" cId="3130165224">
                    <pslz:zmPr id="{DF31A4B7-9132-0045-BE09-2392243133DF}" transitionDur="1000">
                      <p166:blipFill xmlns:p166="http://schemas.microsoft.com/office/powerpoint/2016/6/main">
                        <a:blip r:embed="rId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70831" cy="1619448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60" name="Zoom de diapositive 59">
                <a:hlinkClick r:id="rId10" action="ppaction://hlinksldjump"/>
                <a:extLst>
                  <a:ext uri="{FF2B5EF4-FFF2-40B4-BE49-F238E27FC236}">
                    <a16:creationId xmlns:a16="http://schemas.microsoft.com/office/drawing/2014/main" id="{DB84BB13-C626-3616-4355-58A3DE4D9E7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612084" y="4526460"/>
                <a:ext cx="2270831" cy="1619448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62" name="Zoom de diapositive 61">
                <a:extLst>
                  <a:ext uri="{FF2B5EF4-FFF2-40B4-BE49-F238E27FC236}">
                    <a16:creationId xmlns:a16="http://schemas.microsoft.com/office/drawing/2014/main" id="{E9F35712-D338-FDE5-9FDA-748ECE65C71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83508634"/>
                  </p:ext>
                </p:extLst>
              </p:nvPr>
            </p:nvGraphicFramePr>
            <p:xfrm>
              <a:off x="8317525" y="4526460"/>
              <a:ext cx="2270831" cy="1619448"/>
            </p:xfrm>
            <a:graphic>
              <a:graphicData uri="http://schemas.microsoft.com/office/powerpoint/2016/slidezoom">
                <pslz:sldZm>
                  <pslz:sldZmObj sldId="294" cId="1354249077">
                    <pslz:zmPr id="{5D70BDCA-14C5-0146-8CCC-2AB7052E7D1E}" transitionDur="1000">
                      <p166:blipFill xmlns:p166="http://schemas.microsoft.com/office/powerpoint/2016/6/main">
                        <a:blip r:embed="rId1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70831" cy="1619448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62" name="Zoom de diapositive 61">
                <a:hlinkClick r:id="rId13" action="ppaction://hlinksldjump"/>
                <a:extLst>
                  <a:ext uri="{FF2B5EF4-FFF2-40B4-BE49-F238E27FC236}">
                    <a16:creationId xmlns:a16="http://schemas.microsoft.com/office/drawing/2014/main" id="{E9F35712-D338-FDE5-9FDA-748ECE65C71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317525" y="4526460"/>
                <a:ext cx="2270831" cy="1619448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91130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2167F841-4C84-3B42-9782-EF271A43423C}"/>
              </a:ext>
            </a:extLst>
          </p:cNvPr>
          <p:cNvSpPr/>
          <p:nvPr/>
        </p:nvSpPr>
        <p:spPr>
          <a:xfrm>
            <a:off x="1630016" y="0"/>
            <a:ext cx="9172921" cy="1168400"/>
          </a:xfrm>
          <a:prstGeom prst="roundRect">
            <a:avLst>
              <a:gd name="adj" fmla="val 33660"/>
            </a:avLst>
          </a:prstGeom>
          <a:solidFill>
            <a:srgbClr val="80C3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fontAlgn="base"/>
            <a:r>
              <a:rPr lang="fr-FR" sz="5400" b="1" i="0" u="none" strike="noStrike" cap="all" dirty="0">
                <a:solidFill>
                  <a:schemeClr val="bg1"/>
                </a:solidFill>
                <a:effectLst/>
                <a:latin typeface="Hind" panose="02000000000000000000" pitchFamily="2" charset="77"/>
              </a:rPr>
              <a:t>LES MANIFESTATIONS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D6B6C6D-DC37-2A2E-4821-9AE82A9747F0}"/>
              </a:ext>
            </a:extLst>
          </p:cNvPr>
          <p:cNvSpPr txBox="1"/>
          <p:nvPr/>
        </p:nvSpPr>
        <p:spPr>
          <a:xfrm>
            <a:off x="2255175" y="816920"/>
            <a:ext cx="1778001" cy="900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normAutofit fontScale="85000" lnSpcReduction="20000"/>
          </a:bodyPr>
          <a:lstStyle/>
          <a:p>
            <a:r>
              <a:rPr lang="fr-FR" dirty="0"/>
              <a:t>Obligation d’assurance en RC (bénévoles, salariés, pratiquants)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F849C62-1E38-B747-C84C-80E95C41298E}"/>
              </a:ext>
            </a:extLst>
          </p:cNvPr>
          <p:cNvSpPr txBox="1"/>
          <p:nvPr/>
        </p:nvSpPr>
        <p:spPr>
          <a:xfrm>
            <a:off x="6685026" y="810798"/>
            <a:ext cx="1778000" cy="900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normAutofit fontScale="77500" lnSpcReduction="20000"/>
          </a:bodyPr>
          <a:lstStyle/>
          <a:p>
            <a:r>
              <a:rPr lang="fr-FR" dirty="0"/>
              <a:t>Obligation de déclaration en mairie si &gt; 1500 pers. Entre 1 et 12 mois avant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7810414-E6EA-F6CB-EF8E-FA3C5FE86DFB}"/>
              </a:ext>
            </a:extLst>
          </p:cNvPr>
          <p:cNvSpPr txBox="1"/>
          <p:nvPr/>
        </p:nvSpPr>
        <p:spPr>
          <a:xfrm>
            <a:off x="8873948" y="824832"/>
            <a:ext cx="1778000" cy="900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normAutofit fontScale="70000" lnSpcReduction="20000"/>
          </a:bodyPr>
          <a:lstStyle/>
          <a:p>
            <a:r>
              <a:rPr lang="fr-FR" dirty="0"/>
              <a:t>Sport : obligation de déclaration à la fédération si récompenses &gt; 3000€ (3 mois avant)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A3A87EA-A2FE-A3C6-C8A5-B866E2317316}"/>
              </a:ext>
            </a:extLst>
          </p:cNvPr>
          <p:cNvSpPr txBox="1"/>
          <p:nvPr/>
        </p:nvSpPr>
        <p:spPr>
          <a:xfrm>
            <a:off x="220635" y="795601"/>
            <a:ext cx="1778001" cy="90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normAutofit/>
          </a:bodyPr>
          <a:lstStyle/>
          <a:p>
            <a:r>
              <a:rPr lang="fr-FR" dirty="0"/>
              <a:t>Obligations générales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BCC23C4-A4D7-1EDD-F496-505654672C10}"/>
              </a:ext>
            </a:extLst>
          </p:cNvPr>
          <p:cNvSpPr txBox="1"/>
          <p:nvPr/>
        </p:nvSpPr>
        <p:spPr>
          <a:xfrm>
            <a:off x="202073" y="5722842"/>
            <a:ext cx="1778001" cy="900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normAutofit lnSpcReduction="10000"/>
          </a:bodyPr>
          <a:lstStyle/>
          <a:p>
            <a:r>
              <a:rPr lang="fr-FR" dirty="0"/>
              <a:t>Obligations particulières (sport et MVP)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C5F2962-FDA3-6B7B-FA78-54B8ECDA79C5}"/>
              </a:ext>
            </a:extLst>
          </p:cNvPr>
          <p:cNvSpPr txBox="1"/>
          <p:nvPr/>
        </p:nvSpPr>
        <p:spPr>
          <a:xfrm>
            <a:off x="4448159" y="5728012"/>
            <a:ext cx="1778001" cy="900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normAutofit fontScale="70000" lnSpcReduction="20000"/>
          </a:bodyPr>
          <a:lstStyle/>
          <a:p>
            <a:r>
              <a:rPr lang="fr-FR" dirty="0"/>
              <a:t>Sports de combats et parachutisme : vigilance (1 mois avant ; sauf si fédération)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89FB5F0-D374-66F6-F478-E959DC7832F6}"/>
              </a:ext>
            </a:extLst>
          </p:cNvPr>
          <p:cNvSpPr txBox="1"/>
          <p:nvPr/>
        </p:nvSpPr>
        <p:spPr>
          <a:xfrm>
            <a:off x="6676849" y="5744161"/>
            <a:ext cx="1778001" cy="900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normAutofit lnSpcReduction="10000"/>
          </a:bodyPr>
          <a:lstStyle/>
          <a:p>
            <a:r>
              <a:rPr lang="fr-FR" dirty="0"/>
              <a:t>VTM (véhicules terrestres à moteur)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09A415D-C3FE-CB32-82C3-9D54D4757501}"/>
              </a:ext>
            </a:extLst>
          </p:cNvPr>
          <p:cNvSpPr txBox="1"/>
          <p:nvPr/>
        </p:nvSpPr>
        <p:spPr>
          <a:xfrm>
            <a:off x="8838479" y="5744161"/>
            <a:ext cx="1778001" cy="900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normAutofit lnSpcReduction="10000"/>
          </a:bodyPr>
          <a:lstStyle/>
          <a:p>
            <a:r>
              <a:rPr lang="fr-FR" dirty="0"/>
              <a:t>Circuit homologué (2 mois avant)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759F6F6F-D407-4F58-CFF1-336B94E9E866}"/>
              </a:ext>
            </a:extLst>
          </p:cNvPr>
          <p:cNvSpPr txBox="1"/>
          <p:nvPr/>
        </p:nvSpPr>
        <p:spPr>
          <a:xfrm>
            <a:off x="4470994" y="816920"/>
            <a:ext cx="1778000" cy="900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normAutofit fontScale="70000" lnSpcReduction="20000"/>
          </a:bodyPr>
          <a:lstStyle/>
          <a:p>
            <a:r>
              <a:rPr lang="fr-FR" dirty="0"/>
              <a:t>Autorisation en mairie si occupation temporaire d’un lieu public (15 à 3 jours avant)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F865AFB8-6216-446A-74EC-1B56F05EBF25}"/>
              </a:ext>
            </a:extLst>
          </p:cNvPr>
          <p:cNvSpPr txBox="1"/>
          <p:nvPr/>
        </p:nvSpPr>
        <p:spPr>
          <a:xfrm>
            <a:off x="2245213" y="5744161"/>
            <a:ext cx="1778001" cy="900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normAutofit fontScale="62500" lnSpcReduction="20000"/>
          </a:bodyPr>
          <a:lstStyle/>
          <a:p>
            <a:r>
              <a:rPr lang="fr-FR" dirty="0"/>
              <a:t>Enceintes sportives &gt; 500 si couverts ou &gt; 3000 en plein-air (homologation préfectorale à vérifier ou faire) : commission de sécurité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72912A01-EA26-F22A-CA9E-490397EA672D}"/>
              </a:ext>
            </a:extLst>
          </p:cNvPr>
          <p:cNvSpPr txBox="1"/>
          <p:nvPr/>
        </p:nvSpPr>
        <p:spPr>
          <a:xfrm>
            <a:off x="220635" y="1776148"/>
            <a:ext cx="1778001" cy="95350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normAutofit/>
          </a:bodyPr>
          <a:lstStyle/>
          <a:p>
            <a:r>
              <a:rPr lang="fr-FR" dirty="0"/>
              <a:t>Obligations diverses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593F0271-532D-4117-0AF5-D21E72F0AEF3}"/>
              </a:ext>
            </a:extLst>
          </p:cNvPr>
          <p:cNvSpPr txBox="1"/>
          <p:nvPr/>
        </p:nvSpPr>
        <p:spPr>
          <a:xfrm>
            <a:off x="8853644" y="3797826"/>
            <a:ext cx="1778001" cy="900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normAutofit fontScale="92500"/>
          </a:bodyPr>
          <a:lstStyle/>
          <a:p>
            <a:r>
              <a:rPr lang="fr-FR" dirty="0"/>
              <a:t>Billetterie</a:t>
            </a:r>
          </a:p>
          <a:p>
            <a:r>
              <a:rPr lang="fr-FR" dirty="0"/>
              <a:t>Association, n°, prix, imprimeur…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E843B863-1315-FC0C-97E7-ECB68702EF30}"/>
              </a:ext>
            </a:extLst>
          </p:cNvPr>
          <p:cNvSpPr txBox="1"/>
          <p:nvPr/>
        </p:nvSpPr>
        <p:spPr>
          <a:xfrm>
            <a:off x="2253939" y="1813972"/>
            <a:ext cx="1778001" cy="900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normAutofit fontScale="92500" lnSpcReduction="20000"/>
          </a:bodyPr>
          <a:lstStyle/>
          <a:p>
            <a:r>
              <a:rPr lang="fr-FR" sz="1300" dirty="0"/>
              <a:t>Débit de boissons </a:t>
            </a:r>
            <a:r>
              <a:rPr lang="fr-FR" sz="900" dirty="0"/>
              <a:t>(loi Evin 10/01/1991) interdiction de vente de boissons alcoolisées.</a:t>
            </a:r>
          </a:p>
          <a:p>
            <a:r>
              <a:rPr lang="fr-FR" sz="900" dirty="0">
                <a:hlinkClick r:id="rId3"/>
              </a:rPr>
              <a:t>https://www.associatheque.fr/fr/organiser-une-manifestation/index.html?amcpage=14</a:t>
            </a:r>
            <a:r>
              <a:rPr lang="fr-FR" sz="900" dirty="0"/>
              <a:t> 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7FBE2AB4-D7F0-0C11-C7EE-CF249C50B268}"/>
              </a:ext>
            </a:extLst>
          </p:cNvPr>
          <p:cNvSpPr txBox="1"/>
          <p:nvPr/>
        </p:nvSpPr>
        <p:spPr>
          <a:xfrm>
            <a:off x="6685025" y="3778266"/>
            <a:ext cx="1778001" cy="900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normAutofit lnSpcReduction="10000"/>
          </a:bodyPr>
          <a:lstStyle/>
          <a:p>
            <a:r>
              <a:rPr lang="fr-FR" dirty="0"/>
              <a:t>Au delà : fiscalité</a:t>
            </a:r>
          </a:p>
          <a:p>
            <a:r>
              <a:rPr lang="fr-FR" dirty="0"/>
              <a:t>TVA au taux réduit de 5,5 %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0EB9EF09-06F1-B340-E12A-588CB8D7CC96}"/>
              </a:ext>
            </a:extLst>
          </p:cNvPr>
          <p:cNvSpPr txBox="1"/>
          <p:nvPr/>
        </p:nvSpPr>
        <p:spPr>
          <a:xfrm>
            <a:off x="6686809" y="1820723"/>
            <a:ext cx="1778001" cy="900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normAutofit/>
          </a:bodyPr>
          <a:lstStyle/>
          <a:p>
            <a:r>
              <a:rPr lang="fr-FR" sz="1050" dirty="0"/>
              <a:t>Natura 2000 ou sites classés</a:t>
            </a:r>
          </a:p>
          <a:p>
            <a:r>
              <a:rPr lang="fr-FR" sz="900" dirty="0"/>
              <a:t>Demandes particulières à faire en fonction des contraintes locales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4E76F0B4-4A6F-9C42-0146-A3059010139B}"/>
              </a:ext>
            </a:extLst>
          </p:cNvPr>
          <p:cNvSpPr txBox="1"/>
          <p:nvPr/>
        </p:nvSpPr>
        <p:spPr>
          <a:xfrm>
            <a:off x="202074" y="3778266"/>
            <a:ext cx="1778001" cy="900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normAutofit/>
          </a:bodyPr>
          <a:lstStyle/>
          <a:p>
            <a:r>
              <a:rPr lang="fr-FR" dirty="0"/>
              <a:t>Comptabilité</a:t>
            </a:r>
          </a:p>
          <a:p>
            <a:r>
              <a:rPr lang="fr-FR" dirty="0"/>
              <a:t>Fiscalité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727646DE-CFB2-87AB-EBB4-07FD31B337EA}"/>
              </a:ext>
            </a:extLst>
          </p:cNvPr>
          <p:cNvSpPr txBox="1"/>
          <p:nvPr/>
        </p:nvSpPr>
        <p:spPr>
          <a:xfrm>
            <a:off x="2259144" y="3778266"/>
            <a:ext cx="1778000" cy="900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normAutofit fontScale="40000" lnSpcReduction="20000"/>
          </a:bodyPr>
          <a:lstStyle/>
          <a:p>
            <a:pPr algn="l"/>
            <a:r>
              <a:rPr lang="fr-FR" sz="2500" b="0" i="0" u="none" strike="noStrike" dirty="0">
                <a:solidFill>
                  <a:srgbClr val="000000"/>
                </a:solidFill>
                <a:effectLst/>
                <a:latin typeface="FjallaOne"/>
              </a:rPr>
              <a:t>Les comptes principaux des manifestations</a:t>
            </a:r>
          </a:p>
          <a:p>
            <a:pPr algn="l"/>
            <a:r>
              <a:rPr lang="fr-FR" sz="2500" b="0" i="0" u="none" strike="noStrike" dirty="0">
                <a:solidFill>
                  <a:srgbClr val="13020E"/>
                </a:solidFill>
                <a:effectLst/>
                <a:latin typeface="Gudea"/>
              </a:rPr>
              <a:t>701 - Ventes de produits finis</a:t>
            </a:r>
          </a:p>
          <a:p>
            <a:pPr algn="l"/>
            <a:r>
              <a:rPr lang="fr-FR" sz="2500" b="0" i="0" u="none" strike="noStrike" dirty="0">
                <a:solidFill>
                  <a:srgbClr val="13020E"/>
                </a:solidFill>
                <a:effectLst/>
                <a:latin typeface="Gudea"/>
              </a:rPr>
              <a:t>706 - Prestations de services</a:t>
            </a:r>
          </a:p>
          <a:p>
            <a:pPr algn="l"/>
            <a:r>
              <a:rPr lang="fr-FR" sz="2500" b="0" i="0" u="none" strike="noStrike" dirty="0">
                <a:solidFill>
                  <a:srgbClr val="13020E"/>
                </a:solidFill>
                <a:effectLst/>
                <a:latin typeface="Gudea"/>
              </a:rPr>
              <a:t>707 - Ventes de marchandises</a:t>
            </a:r>
          </a:p>
          <a:p>
            <a:pPr algn="l"/>
            <a:r>
              <a:rPr lang="fr-FR" b="0" i="0" u="none" strike="noStrike" dirty="0">
                <a:solidFill>
                  <a:srgbClr val="13020E"/>
                </a:solidFill>
                <a:effectLst/>
                <a:latin typeface="Gudea"/>
                <a:hlinkClick r:id="rId4"/>
              </a:rPr>
              <a:t>https://www.associatheque.fr/fr/organiser-une-manifestation/index.html?amcpage=22</a:t>
            </a:r>
            <a:r>
              <a:rPr lang="fr-FR" b="0" i="0" u="none" strike="noStrike" dirty="0">
                <a:solidFill>
                  <a:srgbClr val="13020E"/>
                </a:solidFill>
                <a:effectLst/>
                <a:latin typeface="Gudea"/>
              </a:rPr>
              <a:t> 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52D1835-9A7B-BAEC-1138-017D9D5923E3}"/>
              </a:ext>
            </a:extLst>
          </p:cNvPr>
          <p:cNvSpPr txBox="1"/>
          <p:nvPr/>
        </p:nvSpPr>
        <p:spPr>
          <a:xfrm>
            <a:off x="4448373" y="3778266"/>
            <a:ext cx="1778000" cy="900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normAutofit fontScale="40000" lnSpcReduction="20000"/>
          </a:bodyPr>
          <a:lstStyle/>
          <a:p>
            <a:pPr algn="l"/>
            <a:r>
              <a:rPr lang="fr-FR" sz="3500" b="0" i="0" u="none" strike="noStrike" dirty="0">
                <a:solidFill>
                  <a:srgbClr val="000000"/>
                </a:solidFill>
                <a:effectLst/>
                <a:latin typeface="FjallaOne"/>
              </a:rPr>
              <a:t>Exonération de TVA et IS pour 6 manifestations par an</a:t>
            </a:r>
          </a:p>
          <a:p>
            <a:pPr algn="l"/>
            <a:r>
              <a:rPr lang="fr-FR" b="0" i="0" u="none" strike="noStrike" dirty="0">
                <a:solidFill>
                  <a:srgbClr val="13020E"/>
                </a:solidFill>
                <a:effectLst/>
                <a:latin typeface="Gudea"/>
                <a:hlinkClick r:id="rId5"/>
              </a:rPr>
              <a:t>https://www.associatheque.fr/fr/organiser-une-manifestation/index.html?amcpage=21</a:t>
            </a:r>
            <a:r>
              <a:rPr lang="fr-FR" b="0" i="0" u="none" strike="noStrike" dirty="0">
                <a:solidFill>
                  <a:srgbClr val="13020E"/>
                </a:solidFill>
                <a:effectLst/>
                <a:latin typeface="Gudea"/>
              </a:rPr>
              <a:t> 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5ED2F40-1DE0-8E1A-851C-CF39DE6CE48E}"/>
              </a:ext>
            </a:extLst>
          </p:cNvPr>
          <p:cNvSpPr txBox="1"/>
          <p:nvPr/>
        </p:nvSpPr>
        <p:spPr>
          <a:xfrm>
            <a:off x="4470993" y="2785535"/>
            <a:ext cx="1778001" cy="900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normAutofit fontScale="92500" lnSpcReduction="20000"/>
          </a:bodyPr>
          <a:lstStyle/>
          <a:p>
            <a:r>
              <a:rPr lang="fr-FR" sz="1500" b="0" i="0" u="none" strike="noStrike" dirty="0">
                <a:solidFill>
                  <a:srgbClr val="13020E"/>
                </a:solidFill>
                <a:effectLst/>
                <a:latin typeface="Gudea"/>
              </a:rPr>
              <a:t>Voyages</a:t>
            </a:r>
            <a:r>
              <a:rPr lang="fr-FR" sz="900" b="0" i="0" u="none" strike="noStrike" dirty="0">
                <a:solidFill>
                  <a:srgbClr val="13020E"/>
                </a:solidFill>
                <a:effectLst/>
                <a:latin typeface="Gudea"/>
              </a:rPr>
              <a:t> : obligation d’immatriculation au registre des agents de voyage : </a:t>
            </a:r>
            <a:r>
              <a:rPr lang="fr-FR" sz="900" b="0" i="0" u="none" strike="noStrike" dirty="0">
                <a:solidFill>
                  <a:srgbClr val="13020E"/>
                </a:solidFill>
                <a:effectLst/>
                <a:latin typeface="Gudea"/>
                <a:hlinkClick r:id="rId6"/>
              </a:rPr>
              <a:t>https://www.associatheque.fr/fr/organiser-une-manifestation/index.html?amcpage=20</a:t>
            </a:r>
            <a:r>
              <a:rPr lang="fr-FR" sz="900" b="0" i="0" u="none" strike="noStrike" dirty="0">
                <a:solidFill>
                  <a:srgbClr val="13020E"/>
                </a:solidFill>
                <a:effectLst/>
                <a:latin typeface="Gudea"/>
              </a:rPr>
              <a:t> </a:t>
            </a:r>
            <a:endParaRPr lang="fr-FR" sz="900" dirty="0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2170A427-70B5-43B3-2864-3366167533B5}"/>
              </a:ext>
            </a:extLst>
          </p:cNvPr>
          <p:cNvSpPr txBox="1"/>
          <p:nvPr/>
        </p:nvSpPr>
        <p:spPr>
          <a:xfrm>
            <a:off x="2240008" y="2818306"/>
            <a:ext cx="1778001" cy="900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normAutofit fontScale="92500"/>
          </a:bodyPr>
          <a:lstStyle/>
          <a:p>
            <a:r>
              <a:rPr lang="fr-FR" sz="1200" dirty="0"/>
              <a:t>Feu d’artifice </a:t>
            </a:r>
            <a:r>
              <a:rPr lang="fr-FR" sz="900" dirty="0"/>
              <a:t>sur un lieu public : déclaration au maire 1 mois avant </a:t>
            </a:r>
            <a:r>
              <a:rPr lang="fr-FR" sz="900" dirty="0">
                <a:hlinkClick r:id="rId7"/>
              </a:rPr>
              <a:t>https://www.associatheque.fr/fr/organiser-une-manifestation/index.html?amcpage=18</a:t>
            </a:r>
            <a:r>
              <a:rPr lang="fr-FR" sz="900" dirty="0"/>
              <a:t> 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CF69A99E-6DA6-3723-D2FA-02E1AB2D2222}"/>
              </a:ext>
            </a:extLst>
          </p:cNvPr>
          <p:cNvSpPr txBox="1"/>
          <p:nvPr/>
        </p:nvSpPr>
        <p:spPr>
          <a:xfrm>
            <a:off x="8872204" y="1820723"/>
            <a:ext cx="1778001" cy="900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normAutofit fontScale="77500" lnSpcReduction="20000"/>
          </a:bodyPr>
          <a:lstStyle/>
          <a:p>
            <a:r>
              <a:rPr lang="fr-FR" sz="1300" dirty="0"/>
              <a:t>Vide-greniers</a:t>
            </a:r>
          </a:p>
          <a:p>
            <a:r>
              <a:rPr lang="fr-FR" sz="900" dirty="0"/>
              <a:t>Déclaration à la mairie de 15 jours à 1 mois avant (lieu privé ou public)</a:t>
            </a:r>
          </a:p>
          <a:p>
            <a:r>
              <a:rPr lang="fr-FR" sz="900" dirty="0"/>
              <a:t>Tenir un registre des vendeurs</a:t>
            </a:r>
          </a:p>
          <a:p>
            <a:r>
              <a:rPr lang="fr-FR" sz="900" dirty="0">
                <a:hlinkClick r:id="rId8"/>
              </a:rPr>
              <a:t>https://www.associatheque.fr/fr/organiser-une-manifestation/index.html?amcpage=17</a:t>
            </a:r>
            <a:r>
              <a:rPr lang="fr-FR" sz="900" dirty="0"/>
              <a:t> 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D9D3CBB0-A806-B1DD-739F-611A51DCCE27}"/>
              </a:ext>
            </a:extLst>
          </p:cNvPr>
          <p:cNvSpPr txBox="1"/>
          <p:nvPr/>
        </p:nvSpPr>
        <p:spPr>
          <a:xfrm>
            <a:off x="196868" y="4750554"/>
            <a:ext cx="1778001" cy="900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normAutofit lnSpcReduction="10000"/>
          </a:bodyPr>
          <a:lstStyle>
            <a:defPPr>
              <a:defRPr lang="en-US"/>
            </a:defPPr>
            <a:lvl1pPr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fr-FR" dirty="0"/>
              <a:t>Loterie, tombola, loto (&lt;20€)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C2AF14C6-675A-A6EE-3F1D-03F0D971E08B}"/>
              </a:ext>
            </a:extLst>
          </p:cNvPr>
          <p:cNvSpPr txBox="1"/>
          <p:nvPr/>
        </p:nvSpPr>
        <p:spPr>
          <a:xfrm>
            <a:off x="2245215" y="4718091"/>
            <a:ext cx="1778001" cy="900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normAutofit/>
          </a:bodyPr>
          <a:lstStyle/>
          <a:p>
            <a:r>
              <a:rPr lang="fr-FR" sz="900" dirty="0"/>
              <a:t>Loterie : autorisation du maire obligatoire</a:t>
            </a:r>
          </a:p>
          <a:p>
            <a:r>
              <a:rPr lang="fr-FR" sz="900" dirty="0"/>
              <a:t>Mise &lt; 20€</a:t>
            </a:r>
          </a:p>
          <a:p>
            <a:r>
              <a:rPr lang="fr-FR" sz="900" dirty="0"/>
              <a:t>Pas de gain d’argent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467DA881-A865-63FA-026A-0A1465F6D1FE}"/>
              </a:ext>
            </a:extLst>
          </p:cNvPr>
          <p:cNvSpPr txBox="1"/>
          <p:nvPr/>
        </p:nvSpPr>
        <p:spPr>
          <a:xfrm>
            <a:off x="4443679" y="4751763"/>
            <a:ext cx="1778001" cy="900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normAutofit/>
          </a:bodyPr>
          <a:lstStyle/>
          <a:p>
            <a:r>
              <a:rPr lang="fr-FR" sz="900" dirty="0"/>
              <a:t>Lotos traditionnels : cercle restreint, cadre associatif, rôle d’animation sociale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369799AA-E6AF-FCFE-AD5D-ED50B3FDD4A4}"/>
              </a:ext>
            </a:extLst>
          </p:cNvPr>
          <p:cNvSpPr txBox="1"/>
          <p:nvPr/>
        </p:nvSpPr>
        <p:spPr>
          <a:xfrm>
            <a:off x="6676852" y="4751763"/>
            <a:ext cx="1778001" cy="900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normAutofit/>
          </a:bodyPr>
          <a:lstStyle/>
          <a:p>
            <a:r>
              <a:rPr lang="fr-FR" sz="900" dirty="0"/>
              <a:t>Publicité : oui mais préciser un but social, culturel, éducatif, scientifique, sportif, animation sociale…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A476F791-EC30-9AFF-2185-F042E2B4B5D7}"/>
              </a:ext>
            </a:extLst>
          </p:cNvPr>
          <p:cNvSpPr txBox="1"/>
          <p:nvPr/>
        </p:nvSpPr>
        <p:spPr>
          <a:xfrm>
            <a:off x="8853644" y="4778908"/>
            <a:ext cx="1778001" cy="900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normAutofit/>
          </a:bodyPr>
          <a:lstStyle/>
          <a:p>
            <a:r>
              <a:rPr lang="fr-FR" sz="900" dirty="0">
                <a:hlinkClick r:id="rId9"/>
              </a:rPr>
              <a:t>https://www.associatheque.fr/fr/organiser-une-manifestation/index.html?amcpage=16</a:t>
            </a:r>
            <a:r>
              <a:rPr lang="fr-FR" sz="900" dirty="0"/>
              <a:t> 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03BCA1D0-B2B0-C49A-C19C-CA8AA208BC55}"/>
              </a:ext>
            </a:extLst>
          </p:cNvPr>
          <p:cNvSpPr txBox="1"/>
          <p:nvPr/>
        </p:nvSpPr>
        <p:spPr>
          <a:xfrm>
            <a:off x="4458119" y="1812038"/>
            <a:ext cx="1778001" cy="900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normAutofit fontScale="92500"/>
          </a:bodyPr>
          <a:lstStyle/>
          <a:p>
            <a:r>
              <a:rPr lang="fr-FR" sz="1300" dirty="0"/>
              <a:t>Débit de boissons </a:t>
            </a:r>
          </a:p>
          <a:p>
            <a:r>
              <a:rPr lang="fr-FR" sz="900" dirty="0"/>
              <a:t>Associations sportives : 10 dérogations possibles/ an de 48h ; 5 pour les autres</a:t>
            </a:r>
          </a:p>
          <a:p>
            <a:r>
              <a:rPr lang="fr-FR" sz="900" dirty="0"/>
              <a:t>Demande à faire à la mairie 3 mois avant (15 jours exceptionnellement)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06742F80-2465-B68B-9C2D-1D52C30305D4}"/>
              </a:ext>
            </a:extLst>
          </p:cNvPr>
          <p:cNvSpPr txBox="1"/>
          <p:nvPr/>
        </p:nvSpPr>
        <p:spPr>
          <a:xfrm>
            <a:off x="6686809" y="2805059"/>
            <a:ext cx="1778001" cy="900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normAutofit fontScale="55000" lnSpcReduction="20000"/>
          </a:bodyPr>
          <a:lstStyle/>
          <a:p>
            <a:r>
              <a:rPr lang="fr-FR" dirty="0"/>
              <a:t>Bruit</a:t>
            </a:r>
          </a:p>
          <a:p>
            <a:r>
              <a:rPr lang="fr-FR" sz="1300" b="0" i="0" u="none" strike="noStrike" dirty="0">
                <a:solidFill>
                  <a:srgbClr val="13020E"/>
                </a:solidFill>
                <a:effectLst/>
                <a:latin typeface="Gudea"/>
              </a:rPr>
              <a:t>La musique foraine, les sonorisations, mêmes bruyantes, sont autorisées dans les salles polyvalentes jusqu’à 24 heures les samedis et les veilles de jours fériés, et jusqu’à 22 heures les autres jours.</a:t>
            </a:r>
          </a:p>
          <a:p>
            <a:r>
              <a:rPr lang="fr-FR" sz="900" dirty="0">
                <a:hlinkClick r:id="rId10"/>
              </a:rPr>
              <a:t>https://www.associatheque.fr/fr/organiser-une-manifestation/index.html?amcpage=15</a:t>
            </a:r>
            <a:r>
              <a:rPr lang="fr-FR" sz="900" dirty="0"/>
              <a:t> 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ABB886BE-8C77-7A11-53A5-A356FC328DF4}"/>
              </a:ext>
            </a:extLst>
          </p:cNvPr>
          <p:cNvSpPr txBox="1"/>
          <p:nvPr/>
        </p:nvSpPr>
        <p:spPr>
          <a:xfrm>
            <a:off x="8872203" y="2791394"/>
            <a:ext cx="1778001" cy="900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normAutofit/>
          </a:bodyPr>
          <a:lstStyle/>
          <a:p>
            <a:r>
              <a:rPr lang="fr-FR" sz="900" dirty="0"/>
              <a:t>Salle communale</a:t>
            </a:r>
          </a:p>
          <a:p>
            <a:r>
              <a:rPr lang="fr-FR" sz="900" dirty="0">
                <a:hlinkClick r:id="rId11"/>
              </a:rPr>
              <a:t>https://www.associatheque.fr/fr/organiser-une-manifestation/index.html?amcpage=13</a:t>
            </a:r>
            <a:r>
              <a:rPr lang="fr-FR" sz="900" dirty="0"/>
              <a:t> 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86E6E10F-BC00-CF87-C4CE-DCDCA5DD0AF7}"/>
              </a:ext>
            </a:extLst>
          </p:cNvPr>
          <p:cNvSpPr txBox="1"/>
          <p:nvPr/>
        </p:nvSpPr>
        <p:spPr>
          <a:xfrm>
            <a:off x="196868" y="2818796"/>
            <a:ext cx="1778001" cy="900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normAutofit/>
          </a:bodyPr>
          <a:lstStyle/>
          <a:p>
            <a:r>
              <a:rPr lang="fr-FR" sz="1200" b="1" i="0" u="none" strike="noStrike" dirty="0">
                <a:solidFill>
                  <a:srgbClr val="333333"/>
                </a:solidFill>
                <a:effectLst/>
                <a:latin typeface="Marianne"/>
              </a:rPr>
              <a:t>Diffusion de musique</a:t>
            </a:r>
            <a:endParaRPr lang="fr-FR" sz="1200" dirty="0"/>
          </a:p>
          <a:p>
            <a:r>
              <a:rPr lang="fr-FR" sz="900" dirty="0" err="1"/>
              <a:t>Sacem</a:t>
            </a:r>
            <a:r>
              <a:rPr lang="fr-FR" sz="900" dirty="0"/>
              <a:t> : répertoire des </a:t>
            </a:r>
            <a:r>
              <a:rPr lang="fr-FR" sz="900" dirty="0" err="1"/>
              <a:t>oeuvres</a:t>
            </a:r>
            <a:r>
              <a:rPr lang="fr-FR" sz="900" dirty="0"/>
              <a:t> Démarche en ligne : </a:t>
            </a:r>
            <a:r>
              <a:rPr lang="fr-FR" sz="900" dirty="0">
                <a:hlinkClick r:id="rId12"/>
              </a:rPr>
              <a:t>https://repertoire.sacem.fr</a:t>
            </a:r>
            <a:r>
              <a:rPr lang="fr-FR" sz="900" dirty="0"/>
              <a:t> 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C5EBE75A-6872-9DAE-75F3-086661883C8D}"/>
              </a:ext>
            </a:extLst>
          </p:cNvPr>
          <p:cNvSpPr txBox="1"/>
          <p:nvPr/>
        </p:nvSpPr>
        <p:spPr>
          <a:xfrm>
            <a:off x="196868" y="6691171"/>
            <a:ext cx="1778001" cy="900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normAutofit fontScale="47500" lnSpcReduction="20000"/>
          </a:bodyPr>
          <a:lstStyle/>
          <a:p>
            <a:r>
              <a:rPr lang="fr-FR" sz="2900" dirty="0"/>
              <a:t>Manifestation sur la voie publique (MVP)</a:t>
            </a:r>
          </a:p>
          <a:p>
            <a:r>
              <a:rPr lang="fr-FR" sz="1800" dirty="0">
                <a:hlinkClick r:id="rId13"/>
              </a:rPr>
              <a:t>https://www.sports.gouv.fr/organiser-une-manifestation-sportive-1243</a:t>
            </a:r>
            <a:r>
              <a:rPr lang="fr-FR" sz="1800" dirty="0"/>
              <a:t> 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3D16F33A-BC14-BD42-1FF1-D4213EF02BAD}"/>
              </a:ext>
            </a:extLst>
          </p:cNvPr>
          <p:cNvSpPr txBox="1"/>
          <p:nvPr/>
        </p:nvSpPr>
        <p:spPr>
          <a:xfrm>
            <a:off x="2231408" y="6691171"/>
            <a:ext cx="1778001" cy="90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normAutofit fontScale="70000" lnSpcReduction="20000"/>
          </a:bodyPr>
          <a:lstStyle/>
          <a:p>
            <a:r>
              <a:rPr lang="fr-FR" dirty="0"/>
              <a:t>Sans VTM si &gt; 100 participants (chrono ou non) : 1 mois avant</a:t>
            </a:r>
          </a:p>
          <a:p>
            <a:r>
              <a:rPr lang="fr-FR" dirty="0"/>
              <a:t>Sans VTM avec chrono : 2 mois avant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B29CB415-0F8F-E532-CC34-7531C6784D5C}"/>
              </a:ext>
            </a:extLst>
          </p:cNvPr>
          <p:cNvSpPr txBox="1"/>
          <p:nvPr/>
        </p:nvSpPr>
        <p:spPr>
          <a:xfrm>
            <a:off x="6663045" y="6713415"/>
            <a:ext cx="1778000" cy="90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normAutofit lnSpcReduction="10000"/>
          </a:bodyPr>
          <a:lstStyle/>
          <a:p>
            <a:r>
              <a:rPr lang="fr-FR" dirty="0"/>
              <a:t>Manifestation aérienne : 45 jours avant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4E5EF821-9F96-33A5-9D97-76D383E2FE5B}"/>
              </a:ext>
            </a:extLst>
          </p:cNvPr>
          <p:cNvSpPr txBox="1"/>
          <p:nvPr/>
        </p:nvSpPr>
        <p:spPr>
          <a:xfrm>
            <a:off x="4434356" y="6713415"/>
            <a:ext cx="1778000" cy="90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normAutofit lnSpcReduction="10000"/>
          </a:bodyPr>
          <a:lstStyle/>
          <a:p>
            <a:r>
              <a:rPr lang="fr-FR" dirty="0"/>
              <a:t>Avec VTM obligatoire : 3 mois avant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4945EF42-65FC-11E7-6AF0-C03A2C2388E1}"/>
              </a:ext>
            </a:extLst>
          </p:cNvPr>
          <p:cNvSpPr txBox="1"/>
          <p:nvPr/>
        </p:nvSpPr>
        <p:spPr>
          <a:xfrm>
            <a:off x="8824675" y="6713415"/>
            <a:ext cx="1778000" cy="90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normAutofit fontScale="62500" lnSpcReduction="20000"/>
          </a:bodyPr>
          <a:lstStyle/>
          <a:p>
            <a:r>
              <a:rPr lang="fr-FR" dirty="0"/>
              <a:t>Manifestations nautiques :</a:t>
            </a:r>
          </a:p>
          <a:p>
            <a:pPr marL="285750" indent="-285750">
              <a:buFontTx/>
              <a:buChar char="-"/>
            </a:pPr>
            <a:r>
              <a:rPr lang="fr-FR" dirty="0"/>
              <a:t>eaux intérieures si navigation : 2 mois</a:t>
            </a:r>
          </a:p>
          <a:p>
            <a:pPr marL="285750" indent="-285750">
              <a:buFontTx/>
              <a:buChar char="-"/>
            </a:pPr>
            <a:r>
              <a:rPr lang="fr-FR" dirty="0"/>
              <a:t>Maritime : 15 j. à 60 j. avant</a:t>
            </a:r>
          </a:p>
        </p:txBody>
      </p:sp>
    </p:spTree>
    <p:extLst>
      <p:ext uri="{BB962C8B-B14F-4D97-AF65-F5344CB8AC3E}">
        <p14:creationId xmlns:p14="http://schemas.microsoft.com/office/powerpoint/2010/main" val="1272079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8" grpId="0" animBg="1"/>
      <p:bldP spid="39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2167F841-4C84-3B42-9782-EF271A43423C}"/>
              </a:ext>
            </a:extLst>
          </p:cNvPr>
          <p:cNvSpPr/>
          <p:nvPr/>
        </p:nvSpPr>
        <p:spPr>
          <a:xfrm>
            <a:off x="1630016" y="0"/>
            <a:ext cx="9172921" cy="1364974"/>
          </a:xfrm>
          <a:prstGeom prst="roundRect">
            <a:avLst>
              <a:gd name="adj" fmla="val 33660"/>
            </a:avLst>
          </a:prstGeom>
          <a:solidFill>
            <a:srgbClr val="80C3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l" fontAlgn="base"/>
            <a:r>
              <a:rPr lang="fr-FR" sz="5400" b="1" i="0" u="none" strike="noStrike" cap="all" dirty="0">
                <a:solidFill>
                  <a:schemeClr val="bg1"/>
                </a:solidFill>
                <a:effectLst/>
                <a:latin typeface="Hind" panose="02000000000000000000" pitchFamily="2" charset="77"/>
              </a:rPr>
              <a:t>LES MANIFESTATIONS sur la voie publique (« SPORTIVES »)</a:t>
            </a:r>
            <a:endParaRPr lang="fr-FR" sz="5400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6920CFB-2280-7471-374B-7726A33D05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7513" y="1364974"/>
            <a:ext cx="6388100" cy="62484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66728D37-FDE6-55A7-0A16-78C34B242728}"/>
              </a:ext>
            </a:extLst>
          </p:cNvPr>
          <p:cNvSpPr txBox="1"/>
          <p:nvPr/>
        </p:nvSpPr>
        <p:spPr>
          <a:xfrm>
            <a:off x="308882" y="1460127"/>
            <a:ext cx="1778001" cy="900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normAutofit lnSpcReduction="10000"/>
          </a:bodyPr>
          <a:lstStyle/>
          <a:p>
            <a:r>
              <a:rPr lang="fr-FR" dirty="0"/>
              <a:t>Manifestation sur la voie publique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55933F4D-2FD7-34C6-B7EE-A8738947C9AF}"/>
              </a:ext>
            </a:extLst>
          </p:cNvPr>
          <p:cNvSpPr txBox="1"/>
          <p:nvPr/>
        </p:nvSpPr>
        <p:spPr>
          <a:xfrm>
            <a:off x="2266271" y="1460127"/>
            <a:ext cx="1778000" cy="90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normAutofit fontScale="85000" lnSpcReduction="20000"/>
          </a:bodyPr>
          <a:lstStyle/>
          <a:p>
            <a:r>
              <a:rPr lang="fr-FR" sz="1800" dirty="0">
                <a:hlinkClick r:id="rId4"/>
              </a:rPr>
              <a:t>https://www.sports.gouv.fr/organiser-une-manifestation-sportive-1243</a:t>
            </a:r>
            <a:r>
              <a:rPr lang="fr-FR" dirty="0"/>
              <a:t> </a:t>
            </a:r>
            <a:endParaRPr lang="fr-FR" sz="1800" dirty="0"/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1626D878-B97D-6161-FA87-7E2E7C6918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0733" y="4660952"/>
            <a:ext cx="1778002" cy="251609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05665484-90C0-85D8-566F-9C78EE146908}"/>
              </a:ext>
            </a:extLst>
          </p:cNvPr>
          <p:cNvSpPr txBox="1"/>
          <p:nvPr/>
        </p:nvSpPr>
        <p:spPr>
          <a:xfrm>
            <a:off x="2262189" y="3526764"/>
            <a:ext cx="1778000" cy="90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normAutofit lnSpcReduction="10000"/>
          </a:bodyPr>
          <a:lstStyle/>
          <a:p>
            <a:r>
              <a:rPr lang="fr-FR" sz="1800" dirty="0"/>
              <a:t>CERFA SPÉCIFIQUE À CHAQUE CAS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8AA4C01E-AAB6-C136-B0CE-150438F30C62}"/>
              </a:ext>
            </a:extLst>
          </p:cNvPr>
          <p:cNvSpPr txBox="1"/>
          <p:nvPr/>
        </p:nvSpPr>
        <p:spPr>
          <a:xfrm>
            <a:off x="301854" y="2455280"/>
            <a:ext cx="1778000" cy="90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normAutofit fontScale="62500" lnSpcReduction="20000"/>
          </a:bodyPr>
          <a:lstStyle/>
          <a:p>
            <a:r>
              <a:rPr lang="fr-FR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Bureau des élections et de la réglementation générale </a:t>
            </a:r>
          </a:p>
          <a:p>
            <a:r>
              <a:rPr lang="fr-FR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05-45-97-62-15</a:t>
            </a:r>
          </a:p>
          <a:p>
            <a:r>
              <a:rPr lang="fr-FR" dirty="0">
                <a:hlinkClick r:id="rId6"/>
              </a:rPr>
              <a:t>pref-manifestations-sportives@charente.gouv.fr</a:t>
            </a:r>
            <a:r>
              <a:rPr lang="fr-FR" dirty="0"/>
              <a:t>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01EF091-4DD7-C869-EABA-2B54D226C706}"/>
              </a:ext>
            </a:extLst>
          </p:cNvPr>
          <p:cNvSpPr txBox="1"/>
          <p:nvPr/>
        </p:nvSpPr>
        <p:spPr>
          <a:xfrm>
            <a:off x="2262189" y="2475209"/>
            <a:ext cx="1778000" cy="90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normAutofit fontScale="85000" lnSpcReduction="20000"/>
          </a:bodyPr>
          <a:lstStyle/>
          <a:p>
            <a:r>
              <a:rPr lang="fr-FR" dirty="0">
                <a:hlinkClick r:id="rId7"/>
              </a:rPr>
              <a:t>https://www.service-public.fr/particuliers/vosdroits/F21899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1317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  <p:bldP spid="26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2167F841-4C84-3B42-9782-EF271A43423C}"/>
              </a:ext>
            </a:extLst>
          </p:cNvPr>
          <p:cNvSpPr/>
          <p:nvPr/>
        </p:nvSpPr>
        <p:spPr>
          <a:xfrm>
            <a:off x="1630016" y="0"/>
            <a:ext cx="9172921" cy="1364974"/>
          </a:xfrm>
          <a:prstGeom prst="roundRect">
            <a:avLst>
              <a:gd name="adj" fmla="val 33660"/>
            </a:avLst>
          </a:prstGeom>
          <a:solidFill>
            <a:srgbClr val="80C3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l" fontAlgn="base"/>
            <a:r>
              <a:rPr lang="fr-FR" sz="5400" b="1" i="0" u="none" strike="noStrike" cap="all" dirty="0">
                <a:solidFill>
                  <a:schemeClr val="bg1"/>
                </a:solidFill>
                <a:effectLst/>
                <a:latin typeface="Hind" panose="02000000000000000000" pitchFamily="2" charset="77"/>
              </a:rPr>
              <a:t>LES MANIFESTATIONS : CAS PARTICULIER DU SPECTACLE</a:t>
            </a:r>
            <a:endParaRPr lang="fr-FR" sz="5400" dirty="0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B5EBCDBA-1D4C-F80C-D8AF-B301353ABBE3}"/>
              </a:ext>
            </a:extLst>
          </p:cNvPr>
          <p:cNvSpPr txBox="1"/>
          <p:nvPr/>
        </p:nvSpPr>
        <p:spPr>
          <a:xfrm>
            <a:off x="374669" y="1911352"/>
            <a:ext cx="1778001" cy="900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normAutofit lnSpcReduction="10000"/>
          </a:bodyPr>
          <a:lstStyle/>
          <a:p>
            <a:r>
              <a:rPr lang="fr-FR" dirty="0"/>
              <a:t>Déclaration préalable : LICENCES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638F6E64-FD9B-5347-414C-1A010F0BD8B7}"/>
              </a:ext>
            </a:extLst>
          </p:cNvPr>
          <p:cNvSpPr txBox="1"/>
          <p:nvPr/>
        </p:nvSpPr>
        <p:spPr>
          <a:xfrm>
            <a:off x="4438475" y="1943988"/>
            <a:ext cx="1778001" cy="900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normAutofit/>
          </a:bodyPr>
          <a:lstStyle/>
          <a:p>
            <a:r>
              <a:rPr lang="fr-FR" dirty="0"/>
              <a:t>1 MOIS AVANT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E78B24A3-98B0-CFA6-0E1D-AB53FF0B7A94}"/>
              </a:ext>
            </a:extLst>
          </p:cNvPr>
          <p:cNvSpPr txBox="1"/>
          <p:nvPr/>
        </p:nvSpPr>
        <p:spPr>
          <a:xfrm>
            <a:off x="6481615" y="1943988"/>
            <a:ext cx="1778001" cy="900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normAutofit/>
          </a:bodyPr>
          <a:lstStyle/>
          <a:p>
            <a:r>
              <a:rPr lang="fr-FR" dirty="0"/>
              <a:t>VALIDITÉ DE 3 ANS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005E49C8-CFDD-B8E3-C11D-96EDFAA759C1}"/>
              </a:ext>
            </a:extLst>
          </p:cNvPr>
          <p:cNvSpPr txBox="1"/>
          <p:nvPr/>
        </p:nvSpPr>
        <p:spPr>
          <a:xfrm>
            <a:off x="8461135" y="1943988"/>
            <a:ext cx="1778001" cy="900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normAutofit fontScale="25000" lnSpcReduction="20000"/>
          </a:bodyPr>
          <a:lstStyle/>
          <a:p>
            <a:r>
              <a:rPr lang="fr-FR" sz="4900" dirty="0"/>
              <a:t>EN LIGNE VIA TÉLÉSERVICE :</a:t>
            </a:r>
            <a:endParaRPr lang="fr-FR" sz="3200" dirty="0"/>
          </a:p>
          <a:p>
            <a:r>
              <a:rPr lang="fr-FR" sz="3200" dirty="0">
                <a:hlinkClick r:id="rId3"/>
              </a:rPr>
              <a:t>https://www.culture.gouv.fr/Thematiques/Theatre-spectacles/Pour-les-professionnels/Plateforme-des-entrepreneurs-de-spectacles-vivants-PLATESV#deux</a:t>
            </a:r>
            <a:r>
              <a:rPr lang="fr-FR" sz="3200" dirty="0"/>
              <a:t> 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0E579041-DB23-175B-2054-3C0EC415E2E7}"/>
              </a:ext>
            </a:extLst>
          </p:cNvPr>
          <p:cNvSpPr txBox="1"/>
          <p:nvPr/>
        </p:nvSpPr>
        <p:spPr>
          <a:xfrm>
            <a:off x="2417807" y="5190346"/>
            <a:ext cx="1778001" cy="900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normAutofit lnSpcReduction="10000"/>
          </a:bodyPr>
          <a:lstStyle/>
          <a:p>
            <a:r>
              <a:rPr lang="fr-FR" dirty="0"/>
              <a:t>DÉCLARATION À LA MAIRIE, PRÉFECTURE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FAF89675-72E1-BAF2-1B94-6DF8F620DB0C}"/>
              </a:ext>
            </a:extLst>
          </p:cNvPr>
          <p:cNvSpPr txBox="1"/>
          <p:nvPr/>
        </p:nvSpPr>
        <p:spPr>
          <a:xfrm>
            <a:off x="374669" y="2995433"/>
            <a:ext cx="1778001" cy="90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normAutofit fontScale="92500"/>
          </a:bodyPr>
          <a:lstStyle/>
          <a:p>
            <a:r>
              <a:rPr lang="fr-FR" dirty="0"/>
              <a:t>FISCALITÉ</a:t>
            </a:r>
          </a:p>
          <a:p>
            <a:r>
              <a:rPr lang="fr-FR" dirty="0"/>
              <a:t>&gt; 6 MANIFESTATIONS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FF5F2AAC-AE59-79BE-8652-87CA31C24C3A}"/>
              </a:ext>
            </a:extLst>
          </p:cNvPr>
          <p:cNvSpPr txBox="1"/>
          <p:nvPr/>
        </p:nvSpPr>
        <p:spPr>
          <a:xfrm>
            <a:off x="2417808" y="3021578"/>
            <a:ext cx="1778001" cy="900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normAutofit fontScale="85000" lnSpcReduction="20000"/>
          </a:bodyPr>
          <a:lstStyle/>
          <a:p>
            <a:r>
              <a:rPr lang="fr-FR" dirty="0"/>
              <a:t>BILLETERIE</a:t>
            </a:r>
          </a:p>
          <a:p>
            <a:r>
              <a:rPr lang="fr-FR" dirty="0"/>
              <a:t>TVA 5,5% OU 2,1% POUR 140 REPRÉSENTAITONS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3BF573A8-7DD1-AF4E-DC47-DCBEFE18AD9D}"/>
              </a:ext>
            </a:extLst>
          </p:cNvPr>
          <p:cNvSpPr txBox="1"/>
          <p:nvPr/>
        </p:nvSpPr>
        <p:spPr>
          <a:xfrm>
            <a:off x="2395335" y="1911352"/>
            <a:ext cx="1778001" cy="900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normAutofit fontScale="85000" lnSpcReduction="20000"/>
          </a:bodyPr>
          <a:lstStyle/>
          <a:p>
            <a:r>
              <a:rPr lang="fr-FR" dirty="0"/>
              <a:t>DÉROGATION POUR LES ASSOCIATIONS SI &lt; 6 MANIFESTATIONS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8E97E5EF-59E4-E2B4-9B2D-76A845E21DA7}"/>
              </a:ext>
            </a:extLst>
          </p:cNvPr>
          <p:cNvSpPr txBox="1"/>
          <p:nvPr/>
        </p:nvSpPr>
        <p:spPr>
          <a:xfrm>
            <a:off x="4460947" y="3021578"/>
            <a:ext cx="1778001" cy="900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normAutofit fontScale="62500" lnSpcReduction="20000"/>
          </a:bodyPr>
          <a:lstStyle/>
          <a:p>
            <a:r>
              <a:rPr lang="fr-FR" sz="2200" dirty="0"/>
              <a:t>TAXE SUR LES SPECTACLES</a:t>
            </a:r>
          </a:p>
          <a:p>
            <a:r>
              <a:rPr lang="fr-FR" sz="2200" dirty="0"/>
              <a:t>3,5%</a:t>
            </a:r>
          </a:p>
          <a:p>
            <a:r>
              <a:rPr lang="fr-FR" dirty="0"/>
              <a:t>EXONÉRATION SCOLAIRE, « TRADITIONNEL »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C5DAFF9F-4627-D684-7E7A-D4788ED5C014}"/>
              </a:ext>
            </a:extLst>
          </p:cNvPr>
          <p:cNvSpPr txBox="1"/>
          <p:nvPr/>
        </p:nvSpPr>
        <p:spPr>
          <a:xfrm>
            <a:off x="4460947" y="5190346"/>
            <a:ext cx="1778001" cy="900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normAutofit/>
          </a:bodyPr>
          <a:lstStyle/>
          <a:p>
            <a:r>
              <a:rPr lang="fr-FR" dirty="0"/>
              <a:t>SACEM OU SACD…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210665D8-CDFF-9E96-0175-9E9A4B33B333}"/>
              </a:ext>
            </a:extLst>
          </p:cNvPr>
          <p:cNvSpPr txBox="1"/>
          <p:nvPr/>
        </p:nvSpPr>
        <p:spPr>
          <a:xfrm>
            <a:off x="6440469" y="5190346"/>
            <a:ext cx="1778001" cy="900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normAutofit/>
          </a:bodyPr>
          <a:lstStyle/>
          <a:p>
            <a:r>
              <a:rPr lang="fr-FR" dirty="0"/>
              <a:t>BUVETTE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CE4F3EB6-6758-E0F4-1E7E-79CB8881A3ED}"/>
              </a:ext>
            </a:extLst>
          </p:cNvPr>
          <p:cNvSpPr txBox="1"/>
          <p:nvPr/>
        </p:nvSpPr>
        <p:spPr>
          <a:xfrm>
            <a:off x="374669" y="4079514"/>
            <a:ext cx="1778001" cy="900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normAutofit/>
          </a:bodyPr>
          <a:lstStyle/>
          <a:p>
            <a:r>
              <a:rPr lang="fr-FR" dirty="0"/>
              <a:t>GUSO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681A5565-A86E-6066-F3E4-9A1C077A7543}"/>
              </a:ext>
            </a:extLst>
          </p:cNvPr>
          <p:cNvSpPr txBox="1"/>
          <p:nvPr/>
        </p:nvSpPr>
        <p:spPr>
          <a:xfrm>
            <a:off x="374669" y="5163595"/>
            <a:ext cx="1778001" cy="14944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normAutofit/>
          </a:bodyPr>
          <a:lstStyle/>
          <a:p>
            <a:r>
              <a:rPr lang="fr-FR" dirty="0"/>
              <a:t>Obligations diverses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CCBA6837-454D-D107-878D-0FF55929390D}"/>
              </a:ext>
            </a:extLst>
          </p:cNvPr>
          <p:cNvSpPr txBox="1"/>
          <p:nvPr/>
        </p:nvSpPr>
        <p:spPr>
          <a:xfrm>
            <a:off x="8419989" y="5190346"/>
            <a:ext cx="1778001" cy="900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normAutofit fontScale="92500"/>
          </a:bodyPr>
          <a:lstStyle/>
          <a:p>
            <a:r>
              <a:rPr lang="fr-FR" dirty="0"/>
              <a:t>ETC..</a:t>
            </a:r>
          </a:p>
          <a:p>
            <a:r>
              <a:rPr lang="fr-FR" dirty="0"/>
              <a:t>VOIR PRÉCEDEMMENT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5E138FD4-9B37-8919-553C-92027CD9BE43}"/>
              </a:ext>
            </a:extLst>
          </p:cNvPr>
          <p:cNvSpPr txBox="1"/>
          <p:nvPr/>
        </p:nvSpPr>
        <p:spPr>
          <a:xfrm>
            <a:off x="2417807" y="6279252"/>
            <a:ext cx="7780183" cy="37879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normAutofit/>
          </a:bodyPr>
          <a:lstStyle/>
          <a:p>
            <a:r>
              <a:rPr lang="fr-FR" b="1" dirty="0">
                <a:highlight>
                  <a:srgbClr val="FFFF00"/>
                </a:highlight>
              </a:rPr>
              <a:t>IDEM CHAPITRE PRÉCÉDENT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D5575EF5-2857-9728-4F2A-432E9A23A7C0}"/>
              </a:ext>
            </a:extLst>
          </p:cNvPr>
          <p:cNvSpPr txBox="1"/>
          <p:nvPr/>
        </p:nvSpPr>
        <p:spPr>
          <a:xfrm>
            <a:off x="2424177" y="4079514"/>
            <a:ext cx="1778001" cy="900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normAutofit lnSpcReduction="10000"/>
          </a:bodyPr>
          <a:lstStyle/>
          <a:p>
            <a:r>
              <a:rPr lang="fr-FR" dirty="0"/>
              <a:t>FORMULAIRE SPÉCIFIQUE S2220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8E17389C-037E-B8CC-E885-61ED55E65A49}"/>
              </a:ext>
            </a:extLst>
          </p:cNvPr>
          <p:cNvSpPr txBox="1"/>
          <p:nvPr/>
        </p:nvSpPr>
        <p:spPr>
          <a:xfrm>
            <a:off x="4438475" y="4079514"/>
            <a:ext cx="1778001" cy="900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normAutofit fontScale="85000" lnSpcReduction="10000"/>
          </a:bodyPr>
          <a:lstStyle/>
          <a:p>
            <a:r>
              <a:rPr lang="fr-FR" dirty="0"/>
              <a:t>CODE DU TRAVAIL (RECENSEMENT DES INTERVENANTS)</a:t>
            </a:r>
          </a:p>
        </p:txBody>
      </p:sp>
    </p:spTree>
    <p:extLst>
      <p:ext uri="{BB962C8B-B14F-4D97-AF65-F5344CB8AC3E}">
        <p14:creationId xmlns:p14="http://schemas.microsoft.com/office/powerpoint/2010/main" val="3130165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6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2166</TotalTime>
  <Words>1182</Words>
  <Application>Microsoft Office PowerPoint</Application>
  <PresentationFormat>Personnalisé</PresentationFormat>
  <Paragraphs>194</Paragraphs>
  <Slides>10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FjallaOne</vt:lpstr>
      <vt:lpstr>Gudea</vt:lpstr>
      <vt:lpstr>Hind</vt:lpstr>
      <vt:lpstr>Marianne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Thibaud DELAUNAY</dc:creator>
  <cp:lastModifiedBy>volontaire.charente@gmail.com</cp:lastModifiedBy>
  <cp:revision>51</cp:revision>
  <dcterms:created xsi:type="dcterms:W3CDTF">2022-01-31T16:24:41Z</dcterms:created>
  <dcterms:modified xsi:type="dcterms:W3CDTF">2023-05-02T15:40:24Z</dcterms:modified>
</cp:coreProperties>
</file>