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5" r:id="rId2"/>
    <p:sldId id="286" r:id="rId3"/>
    <p:sldId id="287" r:id="rId4"/>
    <p:sldId id="288" r:id="rId5"/>
    <p:sldId id="266" r:id="rId6"/>
    <p:sldId id="289" r:id="rId7"/>
    <p:sldId id="257" r:id="rId8"/>
    <p:sldId id="301" r:id="rId9"/>
    <p:sldId id="258" r:id="rId10"/>
    <p:sldId id="264" r:id="rId11"/>
    <p:sldId id="299" r:id="rId12"/>
    <p:sldId id="300" r:id="rId13"/>
    <p:sldId id="261" r:id="rId14"/>
    <p:sldId id="291" r:id="rId15"/>
    <p:sldId id="290" r:id="rId16"/>
    <p:sldId id="262" r:id="rId17"/>
    <p:sldId id="263" r:id="rId18"/>
    <p:sldId id="302" r:id="rId19"/>
    <p:sldId id="297" r:id="rId20"/>
    <p:sldId id="303" r:id="rId21"/>
    <p:sldId id="293" r:id="rId22"/>
    <p:sldId id="296" r:id="rId23"/>
    <p:sldId id="304" r:id="rId24"/>
    <p:sldId id="307" r:id="rId25"/>
    <p:sldId id="308" r:id="rId26"/>
    <p:sldId id="305" r:id="rId27"/>
    <p:sldId id="306" r:id="rId28"/>
    <p:sldId id="310" r:id="rId29"/>
    <p:sldId id="311" r:id="rId30"/>
    <p:sldId id="309" r:id="rId31"/>
    <p:sldId id="312" r:id="rId32"/>
    <p:sldId id="313"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D0F21-6451-4288-AF7D-42BCEFD3B8DB}" type="datetimeFigureOut">
              <a:rPr lang="fr-FR" smtClean="0"/>
              <a:t>24/03/2023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016D5-EB9A-46CC-861B-1505EAD458DB}" type="slidenum">
              <a:rPr lang="fr-FR" smtClean="0"/>
              <a:t>‹N°›</a:t>
            </a:fld>
            <a:endParaRPr lang="fr-FR"/>
          </a:p>
        </p:txBody>
      </p:sp>
    </p:spTree>
    <p:extLst>
      <p:ext uri="{BB962C8B-B14F-4D97-AF65-F5344CB8AC3E}">
        <p14:creationId xmlns:p14="http://schemas.microsoft.com/office/powerpoint/2010/main" val="250339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PlaceHolder 1"/>
          <p:cNvSpPr>
            <a:spLocks noGrp="1" noRot="1" noChangeAspect="1"/>
          </p:cNvSpPr>
          <p:nvPr>
            <p:ph type="sldImg"/>
          </p:nvPr>
        </p:nvSpPr>
        <p:spPr>
          <a:xfrm>
            <a:off x="685800" y="1143000"/>
            <a:ext cx="5486400" cy="3086100"/>
          </a:xfrm>
          <a:prstGeom prst="rect">
            <a:avLst/>
          </a:prstGeom>
        </p:spPr>
      </p:sp>
      <p:sp>
        <p:nvSpPr>
          <p:cNvPr id="496" name="PlaceHolder 2"/>
          <p:cNvSpPr>
            <a:spLocks noGrp="1"/>
          </p:cNvSpPr>
          <p:nvPr>
            <p:ph type="body"/>
          </p:nvPr>
        </p:nvSpPr>
        <p:spPr>
          <a:xfrm>
            <a:off x="685800" y="4400640"/>
            <a:ext cx="5486040" cy="3600000"/>
          </a:xfrm>
          <a:prstGeom prst="rect">
            <a:avLst/>
          </a:prstGeom>
        </p:spPr>
        <p:txBody>
          <a:bodyPr>
            <a:noAutofit/>
          </a:bodyPr>
          <a:lstStyle/>
          <a:p>
            <a:endParaRPr lang="fr-FR" sz="2000" b="0" strike="noStrike" spc="-1">
              <a:latin typeface="Arial"/>
            </a:endParaRPr>
          </a:p>
        </p:txBody>
      </p:sp>
      <p:sp>
        <p:nvSpPr>
          <p:cNvPr id="49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C3B19184-B2C8-4455-A945-84F94678855D}" type="slidenum">
              <a:rPr lang="fr-FR" sz="1200" b="0" strike="noStrike" spc="-1">
                <a:latin typeface="Times New Roman"/>
              </a:rPr>
              <a:t>3</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28B4A5-B599-E445-B1CF-6B4F8282DF5F}" type="slidenum">
              <a:rPr lang="fr-FR" smtClean="0"/>
              <a:t>4</a:t>
            </a:fld>
            <a:endParaRPr lang="fr-FR"/>
          </a:p>
        </p:txBody>
      </p:sp>
    </p:spTree>
    <p:extLst>
      <p:ext uri="{BB962C8B-B14F-4D97-AF65-F5344CB8AC3E}">
        <p14:creationId xmlns:p14="http://schemas.microsoft.com/office/powerpoint/2010/main" val="397761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noRot="1" noChangeAspect="1"/>
          </p:cNvSpPr>
          <p:nvPr>
            <p:ph type="sldImg"/>
          </p:nvPr>
        </p:nvSpPr>
        <p:spPr>
          <a:xfrm>
            <a:off x="685800" y="1143000"/>
            <a:ext cx="5486400" cy="3086100"/>
          </a:xfrm>
          <a:prstGeom prst="rect">
            <a:avLst/>
          </a:prstGeom>
        </p:spPr>
      </p:sp>
      <p:sp>
        <p:nvSpPr>
          <p:cNvPr id="481" name="PlaceHolder 2"/>
          <p:cNvSpPr>
            <a:spLocks noGrp="1"/>
          </p:cNvSpPr>
          <p:nvPr>
            <p:ph type="body"/>
          </p:nvPr>
        </p:nvSpPr>
        <p:spPr>
          <a:xfrm>
            <a:off x="685800" y="4400640"/>
            <a:ext cx="5485680" cy="3599640"/>
          </a:xfrm>
          <a:prstGeom prst="rect">
            <a:avLst/>
          </a:prstGeom>
        </p:spPr>
        <p:txBody>
          <a:bodyPr lIns="0" tIns="0" rIns="0" bIns="0">
            <a:noAutofit/>
          </a:bodyPr>
          <a:lstStyle/>
          <a:p>
            <a:endParaRPr lang="fr-FR" sz="2000" b="0" strike="noStrike" spc="-1">
              <a:latin typeface="Arial"/>
            </a:endParaRPr>
          </a:p>
        </p:txBody>
      </p:sp>
      <p:sp>
        <p:nvSpPr>
          <p:cNvPr id="482" name="CustomShape 3"/>
          <p:cNvSpPr/>
          <p:nvPr/>
        </p:nvSpPr>
        <p:spPr>
          <a:xfrm>
            <a:off x="3884760" y="8685360"/>
            <a:ext cx="2971080" cy="45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B5EE967-2F6A-4A93-998E-D8DAF1BB00D8}" type="slidenum">
              <a:rPr lang="fr-FR" sz="1200" b="0" strike="noStrike" spc="-1">
                <a:latin typeface="Times New Roman"/>
              </a:rPr>
              <a:t>5</a:t>
            </a:fld>
            <a:endParaRPr lang="fr-F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E660E73-99AA-4341-8BAC-0E90ACD63601}" type="slidenum">
              <a:rPr lang="fr-FR" smtClean="0"/>
              <a:t>6</a:t>
            </a:fld>
            <a:endParaRPr lang="fr-FR"/>
          </a:p>
        </p:txBody>
      </p:sp>
    </p:spTree>
    <p:extLst>
      <p:ext uri="{BB962C8B-B14F-4D97-AF65-F5344CB8AC3E}">
        <p14:creationId xmlns:p14="http://schemas.microsoft.com/office/powerpoint/2010/main" val="209457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volontaire perçoit une indemnité et comme son nom l’indique il est volontaire, il s’engage pour une mission précise. Il n’est pas régit par le code du travail,</a:t>
            </a:r>
          </a:p>
          <a:p>
            <a:endParaRPr lang="fr-FR" dirty="0"/>
          </a:p>
          <a:p>
            <a:r>
              <a:rPr lang="fr-FR" dirty="0"/>
              <a:t>Le stagiaire perçoit une gratification seulement si le stage est supérieur à 2 mois. Régit par le code de l’éducation. N’est pas soumis à une autorité hiérarchique (c’est l’école). On parle d’autorité pédagogique</a:t>
            </a:r>
          </a:p>
          <a:p>
            <a:endParaRPr lang="fr-FR" dirty="0"/>
          </a:p>
          <a:p>
            <a:r>
              <a:rPr lang="fr-FR" dirty="0"/>
              <a:t>Le travailleurs indépendant perçoit des honoraire en contrepartie d’une facture. Régit par le code du commerce, N’est pas soumis à une autorité hiérarchique </a:t>
            </a:r>
          </a:p>
          <a:p>
            <a:endParaRPr lang="fr-FR" dirty="0"/>
          </a:p>
        </p:txBody>
      </p:sp>
      <p:sp>
        <p:nvSpPr>
          <p:cNvPr id="4" name="Espace réservé du numéro de diapositive 3"/>
          <p:cNvSpPr>
            <a:spLocks noGrp="1"/>
          </p:cNvSpPr>
          <p:nvPr>
            <p:ph type="sldNum" sz="quarter" idx="5"/>
          </p:nvPr>
        </p:nvSpPr>
        <p:spPr/>
        <p:txBody>
          <a:bodyPr/>
          <a:lstStyle/>
          <a:p>
            <a:fld id="{AE660E73-99AA-4341-8BAC-0E90ACD63601}" type="slidenum">
              <a:rPr lang="fr-FR" smtClean="0"/>
              <a:t>7</a:t>
            </a:fld>
            <a:endParaRPr lang="fr-FR"/>
          </a:p>
        </p:txBody>
      </p:sp>
    </p:spTree>
    <p:extLst>
      <p:ext uri="{BB962C8B-B14F-4D97-AF65-F5344CB8AC3E}">
        <p14:creationId xmlns:p14="http://schemas.microsoft.com/office/powerpoint/2010/main" val="314964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Projet associatif</a:t>
            </a:r>
          </a:p>
          <a:p>
            <a:r>
              <a:rPr lang="fr-FR" dirty="0"/>
              <a:t>Besoins</a:t>
            </a:r>
          </a:p>
          <a:p>
            <a:r>
              <a:rPr lang="fr-FR" dirty="0"/>
              <a:t>Valeurs : à faire transparaitre aux futurs candidats </a:t>
            </a:r>
          </a:p>
          <a:p>
            <a:endParaRPr lang="fr-FR" dirty="0"/>
          </a:p>
        </p:txBody>
      </p:sp>
      <p:sp>
        <p:nvSpPr>
          <p:cNvPr id="4" name="Espace réservé du numéro de diapositive 3"/>
          <p:cNvSpPr>
            <a:spLocks noGrp="1"/>
          </p:cNvSpPr>
          <p:nvPr>
            <p:ph type="sldNum" sz="quarter" idx="5"/>
          </p:nvPr>
        </p:nvSpPr>
        <p:spPr/>
        <p:txBody>
          <a:bodyPr/>
          <a:lstStyle/>
          <a:p>
            <a:fld id="{AE660E73-99AA-4341-8BAC-0E90ACD63601}" type="slidenum">
              <a:rPr lang="fr-FR" smtClean="0"/>
              <a:t>9</a:t>
            </a:fld>
            <a:endParaRPr lang="fr-FR"/>
          </a:p>
        </p:txBody>
      </p:sp>
    </p:spTree>
    <p:extLst>
      <p:ext uri="{BB962C8B-B14F-4D97-AF65-F5344CB8AC3E}">
        <p14:creationId xmlns:p14="http://schemas.microsoft.com/office/powerpoint/2010/main" val="76816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E660E73-99AA-4341-8BAC-0E90ACD63601}" type="slidenum">
              <a:rPr lang="fr-FR" smtClean="0"/>
              <a:t>23</a:t>
            </a:fld>
            <a:endParaRPr lang="fr-FR"/>
          </a:p>
        </p:txBody>
      </p:sp>
    </p:spTree>
    <p:extLst>
      <p:ext uri="{BB962C8B-B14F-4D97-AF65-F5344CB8AC3E}">
        <p14:creationId xmlns:p14="http://schemas.microsoft.com/office/powerpoint/2010/main" val="29817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a:solidFill>
                  <a:srgbClr val="FFFFFF"/>
                </a:solidFill>
                <a:effectLst/>
                <a:latin typeface="MyriadPro-Bold"/>
              </a:rPr>
              <a:t>Le congé</a:t>
            </a:r>
            <a:br>
              <a:rPr lang="fr-FR" sz="1800" b="1" i="0">
                <a:solidFill>
                  <a:srgbClr val="FFFFFF"/>
                </a:solidFill>
                <a:effectLst/>
                <a:latin typeface="MyriadPro-Bold"/>
              </a:rPr>
            </a:br>
            <a:r>
              <a:rPr lang="fr-FR" sz="1800" b="1" i="0">
                <a:solidFill>
                  <a:srgbClr val="FFFFFF"/>
                </a:solidFill>
                <a:effectLst/>
                <a:latin typeface="MyriadPro-Bold"/>
              </a:rPr>
              <a:t>sans solde</a:t>
            </a:r>
            <a:br>
              <a:rPr lang="fr-FR" sz="1800" b="1" i="0">
                <a:solidFill>
                  <a:srgbClr val="FFFFFF"/>
                </a:solidFill>
                <a:effectLst/>
                <a:latin typeface="MyriadPro-Bold"/>
              </a:rPr>
            </a:br>
            <a:r>
              <a:rPr lang="fr-FR" sz="1800" b="0" i="0">
                <a:solidFill>
                  <a:srgbClr val="242021"/>
                </a:solidFill>
                <a:effectLst/>
                <a:latin typeface="MyriadPro-Light"/>
              </a:rPr>
              <a:t>- Possible pour : 1 an d’ancienneté + salarié CDI : il peut demander un congé sans solde d’1 an</a:t>
            </a:r>
            <a:br>
              <a:rPr lang="fr-FR" sz="1800" b="0" i="0">
                <a:solidFill>
                  <a:srgbClr val="242021"/>
                </a:solidFill>
                <a:effectLst/>
                <a:latin typeface="MyriadPro-Light"/>
              </a:rPr>
            </a:br>
            <a:r>
              <a:rPr lang="fr-FR" sz="1800" b="0" i="0">
                <a:solidFill>
                  <a:srgbClr val="242021"/>
                </a:solidFill>
                <a:effectLst/>
                <a:latin typeface="MyriadPro-Light"/>
              </a:rPr>
              <a:t>maximum.</a:t>
            </a:r>
            <a:br>
              <a:rPr lang="fr-FR" sz="1800" b="0" i="0">
                <a:solidFill>
                  <a:srgbClr val="242021"/>
                </a:solidFill>
                <a:effectLst/>
                <a:latin typeface="MyriadPro-Light"/>
              </a:rPr>
            </a:br>
            <a:r>
              <a:rPr lang="fr-FR" sz="1800" b="0" i="0">
                <a:solidFill>
                  <a:srgbClr val="242021"/>
                </a:solidFill>
                <a:effectLst/>
                <a:latin typeface="MyriadPro-Light"/>
              </a:rPr>
              <a:t>- Contrat de travail suspendu</a:t>
            </a:r>
            <a:br>
              <a:rPr lang="fr-FR" sz="1800" b="0" i="0">
                <a:solidFill>
                  <a:srgbClr val="242021"/>
                </a:solidFill>
                <a:effectLst/>
                <a:latin typeface="MyriadPro-Light"/>
              </a:rPr>
            </a:br>
            <a:r>
              <a:rPr lang="fr-FR" sz="1800" b="0" i="0">
                <a:solidFill>
                  <a:srgbClr val="242021"/>
                </a:solidFill>
                <a:effectLst/>
                <a:latin typeface="MyriadPro-Light"/>
              </a:rPr>
              <a:t>- Le salarié doit présenter sa demande motivée, par pli recommandé avec accusé de</a:t>
            </a:r>
            <a:br>
              <a:rPr lang="fr-FR" sz="1800" b="0" i="0">
                <a:solidFill>
                  <a:srgbClr val="242021"/>
                </a:solidFill>
                <a:effectLst/>
                <a:latin typeface="MyriadPro-Light"/>
              </a:rPr>
            </a:br>
            <a:r>
              <a:rPr lang="fr-FR" sz="1800" b="0" i="0">
                <a:solidFill>
                  <a:srgbClr val="242021"/>
                </a:solidFill>
                <a:effectLst/>
                <a:latin typeface="MyriadPro-Light"/>
              </a:rPr>
              <a:t>réception, au moins 3 mois avant la date présumée de son départ en congé et en pré-</a:t>
            </a:r>
            <a:br>
              <a:rPr lang="fr-FR" sz="1800" b="0" i="0">
                <a:solidFill>
                  <a:srgbClr val="242021"/>
                </a:solidFill>
                <a:effectLst/>
                <a:latin typeface="MyriadPro-Light"/>
              </a:rPr>
            </a:br>
            <a:r>
              <a:rPr lang="fr-FR" sz="1800" b="0" i="0" err="1">
                <a:solidFill>
                  <a:srgbClr val="242021"/>
                </a:solidFill>
                <a:effectLst/>
                <a:latin typeface="MyriadPro-Light"/>
              </a:rPr>
              <a:t>cisant</a:t>
            </a:r>
            <a:r>
              <a:rPr lang="fr-FR" sz="1800" b="0" i="0">
                <a:solidFill>
                  <a:srgbClr val="242021"/>
                </a:solidFill>
                <a:effectLst/>
                <a:latin typeface="MyriadPro-Light"/>
              </a:rPr>
              <a:t> la durée de ce congé.</a:t>
            </a:r>
            <a:br>
              <a:rPr lang="fr-FR" sz="1800" b="0" i="0">
                <a:solidFill>
                  <a:srgbClr val="242021"/>
                </a:solidFill>
                <a:effectLst/>
                <a:latin typeface="MyriadPro-Light"/>
              </a:rPr>
            </a:br>
            <a:r>
              <a:rPr lang="fr-FR" sz="1800" b="0" i="0">
                <a:solidFill>
                  <a:srgbClr val="242021"/>
                </a:solidFill>
                <a:effectLst/>
                <a:latin typeface="MyriadPro-Light"/>
              </a:rPr>
              <a:t>L’employeur doit répondre au salarié, par pli recommandé avec accusé de réception, dans</a:t>
            </a:r>
            <a:br>
              <a:rPr lang="fr-FR" sz="1800" b="0" i="0">
                <a:solidFill>
                  <a:srgbClr val="242021"/>
                </a:solidFill>
                <a:effectLst/>
                <a:latin typeface="MyriadPro-Light"/>
              </a:rPr>
            </a:br>
            <a:r>
              <a:rPr lang="fr-FR" sz="1800" b="0" i="0">
                <a:solidFill>
                  <a:srgbClr val="242021"/>
                </a:solidFill>
                <a:effectLst/>
                <a:latin typeface="MyriadPro-Light"/>
              </a:rPr>
              <a:t>un délai de 30 jours suivant la présentation de la lettre de demande du salarié, afin de</a:t>
            </a:r>
            <a:br>
              <a:rPr lang="fr-FR" sz="1800" b="0" i="0">
                <a:solidFill>
                  <a:srgbClr val="242021"/>
                </a:solidFill>
                <a:effectLst/>
                <a:latin typeface="MyriadPro-Light"/>
              </a:rPr>
            </a:br>
            <a:r>
              <a:rPr lang="fr-FR" sz="1800" b="0" i="0">
                <a:solidFill>
                  <a:srgbClr val="242021"/>
                </a:solidFill>
                <a:effectLst/>
                <a:latin typeface="MyriadPro-Light"/>
              </a:rPr>
              <a:t>lui signifier son accord ou son refus. Passé ces 30 jours l’autorisation de l’employeur est</a:t>
            </a:r>
            <a:br>
              <a:rPr lang="fr-FR" sz="1800" b="0" i="0">
                <a:solidFill>
                  <a:srgbClr val="242021"/>
                </a:solidFill>
                <a:effectLst/>
                <a:latin typeface="MyriadPro-Light"/>
              </a:rPr>
            </a:br>
            <a:r>
              <a:rPr lang="fr-FR" sz="1800" b="0" i="0">
                <a:solidFill>
                  <a:srgbClr val="242021"/>
                </a:solidFill>
                <a:effectLst/>
                <a:latin typeface="MyriadPro-Light"/>
              </a:rPr>
              <a:t>considérée comme acquise</a:t>
            </a:r>
            <a:r>
              <a:rPr lang="fr-FR"/>
              <a:t> </a:t>
            </a:r>
            <a:br>
              <a:rPr lang="fr-FR"/>
            </a:br>
            <a:endParaRPr lang="fr-FR"/>
          </a:p>
        </p:txBody>
      </p:sp>
      <p:sp>
        <p:nvSpPr>
          <p:cNvPr id="4" name="Espace réservé du numéro de diapositive 3"/>
          <p:cNvSpPr>
            <a:spLocks noGrp="1"/>
          </p:cNvSpPr>
          <p:nvPr>
            <p:ph type="sldNum" sz="quarter" idx="5"/>
          </p:nvPr>
        </p:nvSpPr>
        <p:spPr/>
        <p:txBody>
          <a:bodyPr/>
          <a:lstStyle/>
          <a:p>
            <a:fld id="{AE660E73-99AA-4341-8BAC-0E90ACD63601}" type="slidenum">
              <a:rPr lang="fr-FR" smtClean="0"/>
              <a:t>25</a:t>
            </a:fld>
            <a:endParaRPr lang="fr-FR"/>
          </a:p>
        </p:txBody>
      </p:sp>
    </p:spTree>
    <p:extLst>
      <p:ext uri="{BB962C8B-B14F-4D97-AF65-F5344CB8AC3E}">
        <p14:creationId xmlns:p14="http://schemas.microsoft.com/office/powerpoint/2010/main" val="353422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a:solidFill>
                  <a:srgbClr val="242021"/>
                </a:solidFill>
                <a:effectLst/>
                <a:latin typeface="MyriadPro-Light"/>
              </a:rPr>
              <a:t>Le licenciement ’est lorsque l’employeur met fin au contrat de travail d’un salarié</a:t>
            </a:r>
            <a:br>
              <a:rPr lang="fr-FR" sz="1800" b="0" i="0">
                <a:solidFill>
                  <a:srgbClr val="242021"/>
                </a:solidFill>
                <a:effectLst/>
                <a:latin typeface="MyriadPro-Light"/>
              </a:rPr>
            </a:br>
            <a:r>
              <a:rPr lang="fr-FR" sz="1800" b="0" i="0">
                <a:solidFill>
                  <a:srgbClr val="242021"/>
                </a:solidFill>
                <a:effectLst/>
                <a:latin typeface="MyriadPro-Light"/>
              </a:rPr>
              <a:t>Différentes formes de licenciement :</a:t>
            </a:r>
            <a:br>
              <a:rPr lang="fr-FR" sz="1800" b="0" i="0">
                <a:solidFill>
                  <a:srgbClr val="242021"/>
                </a:solidFill>
                <a:effectLst/>
                <a:latin typeface="MyriadPro-Light"/>
              </a:rPr>
            </a:br>
            <a:r>
              <a:rPr lang="fr-FR" sz="1800" b="0" i="0">
                <a:solidFill>
                  <a:srgbClr val="242021"/>
                </a:solidFill>
                <a:effectLst/>
                <a:latin typeface="MyriadPro-Light"/>
              </a:rPr>
              <a:t>- Licenciement pour motif économique : lié à des difficultés économiques et financières sérieuses de l’association. En tant qu’employeur, vous devrez faire votre possible pour reclasser votre salarié à un autre poste</a:t>
            </a:r>
            <a:br>
              <a:rPr lang="fr-FR" sz="1800" b="0" i="0">
                <a:solidFill>
                  <a:srgbClr val="242021"/>
                </a:solidFill>
                <a:effectLst/>
                <a:latin typeface="MyriadPro-Light"/>
              </a:rPr>
            </a:br>
            <a:r>
              <a:rPr lang="fr-FR" sz="1800" b="0" i="0">
                <a:solidFill>
                  <a:srgbClr val="242021"/>
                </a:solidFill>
                <a:effectLst/>
                <a:latin typeface="MyriadPro-Light"/>
              </a:rPr>
              <a:t>- Licenciement pour motif personnel</a:t>
            </a:r>
            <a:br>
              <a:rPr lang="fr-FR" sz="1800" b="0" i="0">
                <a:solidFill>
                  <a:srgbClr val="242021"/>
                </a:solidFill>
                <a:effectLst/>
                <a:latin typeface="MyriadPro-Light"/>
              </a:rPr>
            </a:br>
            <a:r>
              <a:rPr lang="fr-FR" sz="1800" b="0" i="0">
                <a:solidFill>
                  <a:srgbClr val="242021"/>
                </a:solidFill>
                <a:effectLst/>
                <a:latin typeface="MyriadPro-Light"/>
              </a:rPr>
              <a:t>Tout licenciement doit reposer sur un motif réel et sérieux illustré par des faits exacts, précis, objectifs et matériellement vérifiables. N’hésitez pas à vous faire accompagner.</a:t>
            </a:r>
            <a:br>
              <a:rPr lang="fr-FR" sz="1800" b="0" i="0">
                <a:solidFill>
                  <a:srgbClr val="242021"/>
                </a:solidFill>
                <a:effectLst/>
                <a:latin typeface="MyriadPro-Light"/>
              </a:rPr>
            </a:br>
            <a:r>
              <a:rPr lang="fr-FR" sz="1800" b="1" i="0">
                <a:solidFill>
                  <a:srgbClr val="242021"/>
                </a:solidFill>
                <a:effectLst/>
                <a:latin typeface="MyriadPro-Bold"/>
              </a:rPr>
              <a:t>Modalités</a:t>
            </a:r>
            <a:br>
              <a:rPr lang="fr-FR" sz="1800" b="1" i="0">
                <a:solidFill>
                  <a:srgbClr val="242021"/>
                </a:solidFill>
                <a:effectLst/>
                <a:latin typeface="MyriadPro-Bold"/>
              </a:rPr>
            </a:br>
            <a:r>
              <a:rPr lang="fr-FR" sz="1800" b="0" i="0">
                <a:solidFill>
                  <a:srgbClr val="242021"/>
                </a:solidFill>
                <a:effectLst/>
                <a:latin typeface="MyriadPro-Light"/>
              </a:rPr>
              <a:t>En cas de licenciement, la durée du préavis et les conditions d’indemnités varient :</a:t>
            </a:r>
            <a:br>
              <a:rPr lang="fr-FR" sz="1800" b="0" i="0">
                <a:solidFill>
                  <a:srgbClr val="242021"/>
                </a:solidFill>
                <a:effectLst/>
                <a:latin typeface="MyriadPro-Light"/>
              </a:rPr>
            </a:br>
            <a:r>
              <a:rPr lang="fr-FR" sz="1800" b="0" i="0">
                <a:solidFill>
                  <a:srgbClr val="242021"/>
                </a:solidFill>
                <a:effectLst/>
                <a:latin typeface="MyriadPro-Light"/>
              </a:rPr>
              <a:t>- 1 mois pour le salarié dont l’ancienneté est inférieure à 2 ans</a:t>
            </a:r>
            <a:br>
              <a:rPr lang="fr-FR" sz="1800" b="0" i="0">
                <a:solidFill>
                  <a:srgbClr val="242021"/>
                </a:solidFill>
                <a:effectLst/>
                <a:latin typeface="MyriadPro-Light"/>
              </a:rPr>
            </a:br>
            <a:r>
              <a:rPr lang="fr-FR" sz="1800" b="0" i="0">
                <a:solidFill>
                  <a:srgbClr val="242021"/>
                </a:solidFill>
                <a:effectLst/>
                <a:latin typeface="MyriadPro-Light"/>
              </a:rPr>
              <a:t>- 2 mois pour le salarié dont l’ancienneté est supérieure à 2 ans</a:t>
            </a:r>
            <a:br>
              <a:rPr lang="fr-FR" sz="1800" b="0" i="0">
                <a:solidFill>
                  <a:srgbClr val="242021"/>
                </a:solidFill>
                <a:effectLst/>
                <a:latin typeface="MyriadPro-Light"/>
              </a:rPr>
            </a:br>
            <a:r>
              <a:rPr lang="fr-FR" sz="1800" b="0" i="0">
                <a:solidFill>
                  <a:srgbClr val="242021"/>
                </a:solidFill>
                <a:effectLst/>
                <a:latin typeface="MyriadPro-Light"/>
              </a:rPr>
              <a:t>- 3 mois pour le salarié cadre</a:t>
            </a:r>
            <a:br>
              <a:rPr lang="fr-FR" sz="1800" b="0" i="0">
                <a:solidFill>
                  <a:srgbClr val="242021"/>
                </a:solidFill>
                <a:effectLst/>
                <a:latin typeface="MyriadPro-Light"/>
              </a:rPr>
            </a:br>
            <a:r>
              <a:rPr lang="fr-FR" sz="1800" b="0" i="0">
                <a:solidFill>
                  <a:srgbClr val="242021"/>
                </a:solidFill>
                <a:effectLst/>
                <a:latin typeface="MyriadPro-Light"/>
              </a:rPr>
              <a:t>Durant cette période, le salarié aura le droit à 2 heures d’absence rémunérées par jour ouvrable pour la recherche</a:t>
            </a:r>
            <a:br>
              <a:rPr lang="fr-FR" sz="1800" b="0" i="0">
                <a:solidFill>
                  <a:srgbClr val="242021"/>
                </a:solidFill>
                <a:effectLst/>
                <a:latin typeface="MyriadPro-Light"/>
              </a:rPr>
            </a:br>
            <a:r>
              <a:rPr lang="fr-FR" sz="1800" b="0" i="0">
                <a:solidFill>
                  <a:srgbClr val="242021"/>
                </a:solidFill>
                <a:effectLst/>
                <a:latin typeface="MyriadPro-Light"/>
              </a:rPr>
              <a:t>d’un autre emploi.</a:t>
            </a:r>
            <a:br>
              <a:rPr lang="fr-FR" sz="1800" b="0" i="0">
                <a:solidFill>
                  <a:srgbClr val="242021"/>
                </a:solidFill>
                <a:effectLst/>
                <a:latin typeface="MyriadPro-Light"/>
              </a:rPr>
            </a:br>
            <a:r>
              <a:rPr lang="fr-FR" sz="1800" b="1" i="0">
                <a:solidFill>
                  <a:srgbClr val="242021"/>
                </a:solidFill>
                <a:effectLst/>
                <a:latin typeface="MyriadPro-Bold"/>
              </a:rPr>
              <a:t>Conditions d’indemnités qui varient :</a:t>
            </a:r>
            <a:br>
              <a:rPr lang="fr-FR" sz="1800" b="1" i="0">
                <a:solidFill>
                  <a:srgbClr val="242021"/>
                </a:solidFill>
                <a:effectLst/>
                <a:latin typeface="MyriadPro-Bold"/>
              </a:rPr>
            </a:br>
            <a:r>
              <a:rPr lang="fr-FR" sz="1800" b="0" i="0">
                <a:solidFill>
                  <a:srgbClr val="242021"/>
                </a:solidFill>
                <a:effectLst/>
                <a:latin typeface="MyriadPro-Light"/>
              </a:rPr>
              <a:t>- 1/4 de mois de salaire par année d’ancienneté jusqu’à la 10ème année de présence</a:t>
            </a:r>
            <a:br>
              <a:rPr lang="fr-FR" sz="1800" b="0" i="0">
                <a:solidFill>
                  <a:srgbClr val="242021"/>
                </a:solidFill>
                <a:effectLst/>
                <a:latin typeface="MyriadPro-Light"/>
              </a:rPr>
            </a:br>
            <a:r>
              <a:rPr lang="fr-FR" sz="1800" b="0" i="0">
                <a:solidFill>
                  <a:srgbClr val="242021"/>
                </a:solidFill>
                <a:effectLst/>
                <a:latin typeface="MyriadPro-Light"/>
              </a:rPr>
              <a:t>- 1/3 de mois de salaire par année, au-delà de 10 ans de présence</a:t>
            </a:r>
            <a:br>
              <a:rPr lang="fr-FR" sz="1800" b="0" i="0">
                <a:solidFill>
                  <a:srgbClr val="242021"/>
                </a:solidFill>
                <a:effectLst/>
                <a:latin typeface="MyriadPro-Light"/>
              </a:rPr>
            </a:br>
            <a:r>
              <a:rPr lang="fr-FR" sz="1800" b="0" i="0">
                <a:solidFill>
                  <a:srgbClr val="242021"/>
                </a:solidFill>
                <a:effectLst/>
                <a:latin typeface="MyriadPro-Light"/>
              </a:rPr>
              <a:t>Si votre salarié n’a pas pris ses congés payés acquis, vous devez lui verser une indemnité compensatrice de congés payés.</a:t>
            </a:r>
            <a:br>
              <a:rPr lang="fr-FR" sz="1800" b="0" i="0">
                <a:solidFill>
                  <a:srgbClr val="242021"/>
                </a:solidFill>
                <a:effectLst/>
                <a:latin typeface="MyriadPro-Light"/>
              </a:rPr>
            </a:br>
            <a:r>
              <a:rPr lang="fr-FR" sz="1800" b="1" i="0">
                <a:solidFill>
                  <a:srgbClr val="242021"/>
                </a:solidFill>
                <a:effectLst/>
                <a:latin typeface="MyriadPro-Bold"/>
              </a:rPr>
              <a:t>Procédure du licenciement</a:t>
            </a:r>
            <a:br>
              <a:rPr lang="fr-FR" sz="1800" b="1" i="0">
                <a:solidFill>
                  <a:srgbClr val="242021"/>
                </a:solidFill>
                <a:effectLst/>
                <a:latin typeface="MyriadPro-Bold"/>
              </a:rPr>
            </a:br>
            <a:r>
              <a:rPr lang="fr-FR" sz="1800" b="0" i="0">
                <a:solidFill>
                  <a:srgbClr val="242021"/>
                </a:solidFill>
                <a:effectLst/>
                <a:latin typeface="MyriadPro-Light"/>
              </a:rPr>
              <a:t>1) Envoi au salarié d’une lettre en recommandée avec accusé de réception lui présentant sa convocation à</a:t>
            </a:r>
            <a:br>
              <a:rPr lang="fr-FR" sz="1800" b="0" i="0">
                <a:solidFill>
                  <a:srgbClr val="242021"/>
                </a:solidFill>
                <a:effectLst/>
                <a:latin typeface="MyriadPro-Light"/>
              </a:rPr>
            </a:br>
            <a:r>
              <a:rPr lang="fr-FR" sz="1800" b="0" i="0">
                <a:solidFill>
                  <a:srgbClr val="242021"/>
                </a:solidFill>
                <a:effectLst/>
                <a:latin typeface="MyriadPro-Light"/>
              </a:rPr>
              <a:t>l’entretien préalable en vue d’un éventuel licenciement</a:t>
            </a:r>
            <a:br>
              <a:rPr lang="fr-FR" sz="1800" b="0" i="0">
                <a:solidFill>
                  <a:srgbClr val="242021"/>
                </a:solidFill>
                <a:effectLst/>
                <a:latin typeface="MyriadPro-Light"/>
              </a:rPr>
            </a:br>
            <a:r>
              <a:rPr lang="fr-FR" sz="1800" b="0" i="0">
                <a:solidFill>
                  <a:srgbClr val="242021"/>
                </a:solidFill>
                <a:effectLst/>
                <a:latin typeface="MyriadPro-Light"/>
              </a:rPr>
              <a:t>2) Entretien préalable</a:t>
            </a:r>
            <a:br>
              <a:rPr lang="fr-FR" sz="1800" b="0" i="0">
                <a:solidFill>
                  <a:srgbClr val="242021"/>
                </a:solidFill>
                <a:effectLst/>
                <a:latin typeface="MyriadPro-Light"/>
              </a:rPr>
            </a:br>
            <a:r>
              <a:rPr lang="fr-FR" sz="1800" b="0" i="0">
                <a:solidFill>
                  <a:srgbClr val="242021"/>
                </a:solidFill>
                <a:effectLst/>
                <a:latin typeface="MyriadPro-Light"/>
              </a:rPr>
              <a:t>3) Notification du licenciement envoyée par lettre recommandée avec accusé de réception</a:t>
            </a:r>
            <a:br>
              <a:rPr lang="fr-FR" sz="1800" b="0" i="0">
                <a:solidFill>
                  <a:srgbClr val="242021"/>
                </a:solidFill>
                <a:effectLst/>
                <a:latin typeface="MyriadPro-Light"/>
              </a:rPr>
            </a:br>
            <a:r>
              <a:rPr lang="fr-FR" sz="1800" b="0" i="0">
                <a:solidFill>
                  <a:srgbClr val="242021"/>
                </a:solidFill>
                <a:effectLst/>
                <a:latin typeface="MyriadPro-Light"/>
              </a:rPr>
              <a:t>4) Remise au salarié des documents suivants :</a:t>
            </a:r>
            <a:br>
              <a:rPr lang="fr-FR" sz="1800" b="0" i="0">
                <a:solidFill>
                  <a:srgbClr val="242021"/>
                </a:solidFill>
                <a:effectLst/>
                <a:latin typeface="MyriadPro-Light"/>
              </a:rPr>
            </a:br>
            <a:r>
              <a:rPr lang="fr-FR" sz="1800" b="0" i="0">
                <a:solidFill>
                  <a:srgbClr val="242021"/>
                </a:solidFill>
                <a:effectLst/>
                <a:latin typeface="MyriadPro-Light"/>
              </a:rPr>
              <a:t>• Certificat de travail</a:t>
            </a:r>
            <a:br>
              <a:rPr lang="fr-FR" sz="1800" b="0" i="0">
                <a:solidFill>
                  <a:srgbClr val="242021"/>
                </a:solidFill>
                <a:effectLst/>
                <a:latin typeface="MyriadPro-Light"/>
              </a:rPr>
            </a:br>
            <a:r>
              <a:rPr lang="fr-FR" sz="1800" b="0" i="0">
                <a:solidFill>
                  <a:srgbClr val="242021"/>
                </a:solidFill>
                <a:effectLst/>
                <a:latin typeface="MyriadPro-Light"/>
              </a:rPr>
              <a:t>• Attestation Pôle emploi</a:t>
            </a:r>
            <a:br>
              <a:rPr lang="fr-FR" sz="1800" b="0" i="0">
                <a:solidFill>
                  <a:srgbClr val="242021"/>
                </a:solidFill>
                <a:effectLst/>
                <a:latin typeface="MyriadPro-Light"/>
              </a:rPr>
            </a:br>
            <a:r>
              <a:rPr lang="fr-FR" sz="1800" b="0" i="0">
                <a:solidFill>
                  <a:srgbClr val="242021"/>
                </a:solidFill>
                <a:effectLst/>
                <a:latin typeface="MyriadPro-Light"/>
              </a:rPr>
              <a:t>• Solde de tout compte</a:t>
            </a:r>
            <a:r>
              <a:rPr lang="fr-FR"/>
              <a:t> </a:t>
            </a:r>
          </a:p>
          <a:p>
            <a:endParaRPr lang="fr-FR"/>
          </a:p>
          <a:p>
            <a:r>
              <a:rPr lang="fr-FR" sz="1800" b="0" i="0">
                <a:solidFill>
                  <a:srgbClr val="242021"/>
                </a:solidFill>
                <a:effectLst/>
                <a:latin typeface="MyriadPro-Light"/>
              </a:rPr>
              <a:t>La </a:t>
            </a:r>
            <a:r>
              <a:rPr lang="fr-FR" sz="1800" b="0" i="0" err="1">
                <a:solidFill>
                  <a:srgbClr val="242021"/>
                </a:solidFill>
                <a:effectLst/>
                <a:latin typeface="MyriadPro-Light"/>
              </a:rPr>
              <a:t>démissionC’est</a:t>
            </a:r>
            <a:r>
              <a:rPr lang="fr-FR" sz="1800" b="0" i="0">
                <a:solidFill>
                  <a:srgbClr val="242021"/>
                </a:solidFill>
                <a:effectLst/>
                <a:latin typeface="MyriadPro-Light"/>
              </a:rPr>
              <a:t> la rupture par le salarié de son propre contrat de travail en CDI. C’est un acte volontaire de sa part et doit être</a:t>
            </a:r>
            <a:br>
              <a:rPr lang="fr-FR" sz="1800" b="0" i="0">
                <a:solidFill>
                  <a:srgbClr val="242021"/>
                </a:solidFill>
                <a:effectLst/>
                <a:latin typeface="MyriadPro-Light"/>
              </a:rPr>
            </a:br>
            <a:r>
              <a:rPr lang="fr-FR" sz="1800" b="0" i="0">
                <a:solidFill>
                  <a:srgbClr val="242021"/>
                </a:solidFill>
                <a:effectLst/>
                <a:latin typeface="MyriadPro-Light"/>
              </a:rPr>
              <a:t>sans équivoque aux yeux de son employeur.</a:t>
            </a:r>
            <a:br>
              <a:rPr lang="fr-FR" sz="1800" b="0" i="0">
                <a:solidFill>
                  <a:srgbClr val="242021"/>
                </a:solidFill>
                <a:effectLst/>
                <a:latin typeface="MyriadPro-Light"/>
              </a:rPr>
            </a:br>
            <a:r>
              <a:rPr lang="fr-FR" sz="1800" b="1" i="0">
                <a:solidFill>
                  <a:srgbClr val="242021"/>
                </a:solidFill>
                <a:effectLst/>
                <a:latin typeface="MyriadPro-Bold"/>
              </a:rPr>
              <a:t>Modalités</a:t>
            </a:r>
            <a:br>
              <a:rPr lang="fr-FR" sz="1800" b="1" i="0">
                <a:solidFill>
                  <a:srgbClr val="242021"/>
                </a:solidFill>
                <a:effectLst/>
                <a:latin typeface="MyriadPro-Bold"/>
              </a:rPr>
            </a:br>
            <a:r>
              <a:rPr lang="fr-FR" sz="1800" b="0" i="1">
                <a:solidFill>
                  <a:srgbClr val="242021"/>
                </a:solidFill>
                <a:effectLst/>
                <a:latin typeface="MyriadPro-It"/>
              </a:rPr>
              <a:t>• Période de préavis :</a:t>
            </a:r>
            <a:br>
              <a:rPr lang="fr-FR" sz="1800" b="0" i="1">
                <a:solidFill>
                  <a:srgbClr val="242021"/>
                </a:solidFill>
                <a:effectLst/>
                <a:latin typeface="MyriadPro-It"/>
              </a:rPr>
            </a:br>
            <a:r>
              <a:rPr lang="fr-FR" sz="1800" b="0" i="0">
                <a:solidFill>
                  <a:srgbClr val="242021"/>
                </a:solidFill>
                <a:effectLst/>
                <a:latin typeface="MyriadPro-Light"/>
              </a:rPr>
              <a:t>Le salarié peut démissionner à tout moment, en respectant la période de préavis :</a:t>
            </a:r>
            <a:br>
              <a:rPr lang="fr-FR" sz="1800" b="0" i="0">
                <a:solidFill>
                  <a:srgbClr val="242021"/>
                </a:solidFill>
                <a:effectLst/>
                <a:latin typeface="MyriadPro-Light"/>
              </a:rPr>
            </a:br>
            <a:r>
              <a:rPr lang="fr-FR" sz="1800" b="0" i="0">
                <a:solidFill>
                  <a:srgbClr val="242021"/>
                </a:solidFill>
                <a:effectLst/>
                <a:latin typeface="MyriadPro-Light"/>
              </a:rPr>
              <a:t>- 1 mois pour les ouvriers et employés</a:t>
            </a:r>
            <a:br>
              <a:rPr lang="fr-FR" sz="1800" b="0" i="0">
                <a:solidFill>
                  <a:srgbClr val="242021"/>
                </a:solidFill>
                <a:effectLst/>
                <a:latin typeface="MyriadPro-Light"/>
              </a:rPr>
            </a:br>
            <a:r>
              <a:rPr lang="fr-FR" sz="1800" b="0" i="0">
                <a:solidFill>
                  <a:srgbClr val="242021"/>
                </a:solidFill>
                <a:effectLst/>
                <a:latin typeface="MyriadPro-Light"/>
              </a:rPr>
              <a:t>- 2 mois pour les techniciens et agents de maîtrise</a:t>
            </a:r>
            <a:br>
              <a:rPr lang="fr-FR" sz="1800" b="0" i="0">
                <a:solidFill>
                  <a:srgbClr val="242021"/>
                </a:solidFill>
                <a:effectLst/>
                <a:latin typeface="MyriadPro-Light"/>
              </a:rPr>
            </a:br>
            <a:r>
              <a:rPr lang="fr-FR" sz="1800" b="0" i="0">
                <a:solidFill>
                  <a:srgbClr val="242021"/>
                </a:solidFill>
                <a:effectLst/>
                <a:latin typeface="MyriadPro-Light"/>
              </a:rPr>
              <a:t>- 3 mois pour les cadres</a:t>
            </a:r>
            <a:br>
              <a:rPr lang="fr-FR" sz="1800" b="0" i="0">
                <a:solidFill>
                  <a:srgbClr val="242021"/>
                </a:solidFill>
                <a:effectLst/>
                <a:latin typeface="MyriadPro-Light"/>
              </a:rPr>
            </a:br>
            <a:r>
              <a:rPr lang="fr-FR" sz="1800" b="0" i="0">
                <a:solidFill>
                  <a:srgbClr val="242021"/>
                </a:solidFill>
                <a:effectLst/>
                <a:latin typeface="MyriadPro-Light"/>
              </a:rPr>
              <a:t>Aucune indemnité n’est due pour le salarié qui ne peut effectuer le préavis en raison d’une maladie dûment constatée.</a:t>
            </a:r>
            <a:br>
              <a:rPr lang="fr-FR" sz="1800" b="0" i="0">
                <a:solidFill>
                  <a:srgbClr val="242021"/>
                </a:solidFill>
                <a:effectLst/>
                <a:latin typeface="MyriadPro-Light"/>
              </a:rPr>
            </a:br>
            <a:r>
              <a:rPr lang="fr-FR" sz="1800" b="0" i="0" err="1">
                <a:solidFill>
                  <a:srgbClr val="EBD251"/>
                </a:solidFill>
                <a:effectLst/>
                <a:latin typeface="Intro-Black-SC700"/>
              </a:rPr>
              <a:t>lE</a:t>
            </a:r>
            <a:r>
              <a:rPr lang="fr-FR" sz="1800" b="0" i="0">
                <a:solidFill>
                  <a:srgbClr val="EBD251"/>
                </a:solidFill>
                <a:effectLst/>
                <a:latin typeface="Intro-Black-SC700"/>
              </a:rPr>
              <a:t> </a:t>
            </a:r>
            <a:r>
              <a:rPr lang="fr-FR" sz="1800" b="0" i="0" err="1">
                <a:solidFill>
                  <a:srgbClr val="EBD251"/>
                </a:solidFill>
                <a:effectLst/>
                <a:latin typeface="Intro-Black-SC700"/>
              </a:rPr>
              <a:t>licEnciEmEnt</a:t>
            </a:r>
            <a:br>
              <a:rPr lang="fr-FR" sz="1800" b="0" i="0">
                <a:solidFill>
                  <a:srgbClr val="EBD251"/>
                </a:solidFill>
                <a:effectLst/>
                <a:latin typeface="Intro-Black-SC700"/>
              </a:rPr>
            </a:br>
            <a:r>
              <a:rPr lang="fr-FR" sz="1800" b="0" i="0">
                <a:solidFill>
                  <a:srgbClr val="EBD251"/>
                </a:solidFill>
                <a:effectLst/>
                <a:latin typeface="Intro-Black-SC700"/>
              </a:rPr>
              <a:t>la démission</a:t>
            </a:r>
            <a:br>
              <a:rPr lang="fr-FR"/>
            </a:br>
            <a:r>
              <a:rPr lang="fr-FR" sz="1800" b="0" i="0">
                <a:solidFill>
                  <a:srgbClr val="FFFFFF"/>
                </a:solidFill>
                <a:effectLst/>
                <a:latin typeface="Intro-Black"/>
              </a:rPr>
              <a:t>ANNEXES</a:t>
            </a:r>
            <a:br>
              <a:rPr lang="fr-FR" sz="1800" b="0" i="0">
                <a:solidFill>
                  <a:srgbClr val="FFFFFF"/>
                </a:solidFill>
                <a:effectLst/>
                <a:latin typeface="Intro-Black"/>
              </a:rPr>
            </a:br>
            <a:r>
              <a:rPr lang="fr-FR" sz="1800" b="0" i="0">
                <a:solidFill>
                  <a:srgbClr val="FFFFFF"/>
                </a:solidFill>
                <a:effectLst/>
                <a:latin typeface="Intro-Book"/>
              </a:rPr>
              <a:t>- 74 -</a:t>
            </a:r>
            <a:br>
              <a:rPr lang="fr-FR" sz="1800" b="0" i="0">
                <a:solidFill>
                  <a:srgbClr val="FFFFFF"/>
                </a:solidFill>
                <a:effectLst/>
                <a:latin typeface="Intro-Book"/>
              </a:rPr>
            </a:br>
            <a:r>
              <a:rPr lang="fr-FR" sz="1800" b="0" i="1">
                <a:solidFill>
                  <a:srgbClr val="242021"/>
                </a:solidFill>
                <a:effectLst/>
                <a:latin typeface="MyriadPro-It"/>
              </a:rPr>
              <a:t>• Congés payés :</a:t>
            </a:r>
            <a:br>
              <a:rPr lang="fr-FR" sz="1800" b="0" i="1">
                <a:solidFill>
                  <a:srgbClr val="242021"/>
                </a:solidFill>
                <a:effectLst/>
                <a:latin typeface="MyriadPro-It"/>
              </a:rPr>
            </a:br>
            <a:r>
              <a:rPr lang="fr-FR" sz="1800" b="0" i="0">
                <a:solidFill>
                  <a:srgbClr val="242021"/>
                </a:solidFill>
                <a:effectLst/>
                <a:latin typeface="MyriadPro-Light"/>
              </a:rPr>
              <a:t>Si le salarié n’a pas pu prendre tous ses congés payés acquis avant la date de rupture du contrat de travail, il a le</a:t>
            </a:r>
            <a:br>
              <a:rPr lang="fr-FR" sz="1800" b="0" i="0">
                <a:solidFill>
                  <a:srgbClr val="242021"/>
                </a:solidFill>
                <a:effectLst/>
                <a:latin typeface="MyriadPro-Light"/>
              </a:rPr>
            </a:br>
            <a:r>
              <a:rPr lang="fr-FR" sz="1800" b="0" i="0">
                <a:solidFill>
                  <a:srgbClr val="242021"/>
                </a:solidFill>
                <a:effectLst/>
                <a:latin typeface="MyriadPro-Light"/>
              </a:rPr>
              <a:t>droit à une indemnité compensatrice de congés payés.</a:t>
            </a:r>
            <a:br>
              <a:rPr lang="fr-FR" sz="1800" b="0" i="0">
                <a:solidFill>
                  <a:srgbClr val="242021"/>
                </a:solidFill>
                <a:effectLst/>
                <a:latin typeface="MyriadPro-Light"/>
              </a:rPr>
            </a:br>
            <a:r>
              <a:rPr lang="fr-FR" sz="1800" b="0" i="1">
                <a:solidFill>
                  <a:srgbClr val="242021"/>
                </a:solidFill>
                <a:effectLst/>
                <a:latin typeface="MyriadPro-It"/>
              </a:rPr>
              <a:t>• Contrat CDD :</a:t>
            </a:r>
            <a:br>
              <a:rPr lang="fr-FR" sz="1800" b="0" i="1">
                <a:solidFill>
                  <a:srgbClr val="242021"/>
                </a:solidFill>
                <a:effectLst/>
                <a:latin typeface="MyriadPro-It"/>
              </a:rPr>
            </a:br>
            <a:r>
              <a:rPr lang="fr-FR" sz="1800" b="0" i="0">
                <a:solidFill>
                  <a:srgbClr val="242021"/>
                </a:solidFill>
                <a:effectLst/>
                <a:latin typeface="MyriadPro-Light"/>
              </a:rPr>
              <a:t>Un salarié en contrat CDD ne peut pas démissionner, sauf</a:t>
            </a:r>
            <a:br>
              <a:rPr lang="fr-FR" sz="1800" b="0" i="0">
                <a:solidFill>
                  <a:srgbClr val="242021"/>
                </a:solidFill>
                <a:effectLst/>
                <a:latin typeface="MyriadPro-Light"/>
              </a:rPr>
            </a:br>
            <a:r>
              <a:rPr lang="fr-FR" sz="1800" b="0" i="0">
                <a:solidFill>
                  <a:srgbClr val="242021"/>
                </a:solidFill>
                <a:effectLst/>
                <a:latin typeface="MyriadPro-Light"/>
              </a:rPr>
              <a:t>- Pendant sa période d’essai,</a:t>
            </a:r>
            <a:br>
              <a:rPr lang="fr-FR" sz="1800" b="0" i="0">
                <a:solidFill>
                  <a:srgbClr val="242021"/>
                </a:solidFill>
                <a:effectLst/>
                <a:latin typeface="MyriadPro-Light"/>
              </a:rPr>
            </a:br>
            <a:r>
              <a:rPr lang="fr-FR" sz="1800" b="0" i="0">
                <a:solidFill>
                  <a:srgbClr val="242021"/>
                </a:solidFill>
                <a:effectLst/>
                <a:latin typeface="MyriadPro-Light"/>
              </a:rPr>
              <a:t>- S’il trouve un CDI ailleurs, il peut vous présenter sa promesse d’embauche par exemple</a:t>
            </a:r>
            <a:br>
              <a:rPr lang="fr-FR" sz="1800" b="0" i="0">
                <a:solidFill>
                  <a:srgbClr val="242021"/>
                </a:solidFill>
                <a:effectLst/>
                <a:latin typeface="MyriadPro-Light"/>
              </a:rPr>
            </a:br>
            <a:r>
              <a:rPr lang="fr-FR" sz="1800" b="0" i="0">
                <a:solidFill>
                  <a:srgbClr val="242021"/>
                </a:solidFill>
                <a:effectLst/>
                <a:latin typeface="MyriadPro-Light"/>
              </a:rPr>
              <a:t>- En accord avec vous : cet accord doit être formalisé par un écrit</a:t>
            </a:r>
            <a:br>
              <a:rPr lang="fr-FR" sz="1800" b="0" i="0">
                <a:solidFill>
                  <a:srgbClr val="242021"/>
                </a:solidFill>
                <a:effectLst/>
                <a:latin typeface="MyriadPro-Light"/>
              </a:rPr>
            </a:br>
            <a:r>
              <a:rPr lang="fr-FR" sz="1800" b="1" i="0">
                <a:solidFill>
                  <a:srgbClr val="242021"/>
                </a:solidFill>
                <a:effectLst/>
                <a:latin typeface="MyriadPro-Bold"/>
              </a:rPr>
              <a:t>Procédure de la démission</a:t>
            </a:r>
            <a:br>
              <a:rPr lang="fr-FR" sz="1800" b="1" i="0">
                <a:solidFill>
                  <a:srgbClr val="242021"/>
                </a:solidFill>
                <a:effectLst/>
                <a:latin typeface="MyriadPro-Bold"/>
              </a:rPr>
            </a:br>
            <a:r>
              <a:rPr lang="fr-FR" sz="1800" b="0" i="0">
                <a:solidFill>
                  <a:srgbClr val="242021"/>
                </a:solidFill>
                <a:effectLst/>
                <a:latin typeface="MyriadPro-Light"/>
              </a:rPr>
              <a:t>1) Envoi de la lettre de démission du salarié (en indiquant au minimum la date de fin de contrat) par Lettre</a:t>
            </a:r>
            <a:br>
              <a:rPr lang="fr-FR" sz="1800" b="0" i="0">
                <a:solidFill>
                  <a:srgbClr val="242021"/>
                </a:solidFill>
                <a:effectLst/>
                <a:latin typeface="MyriadPro-Light"/>
              </a:rPr>
            </a:br>
            <a:r>
              <a:rPr lang="fr-FR" sz="1800" b="0" i="0">
                <a:solidFill>
                  <a:srgbClr val="242021"/>
                </a:solidFill>
                <a:effectLst/>
                <a:latin typeface="MyriadPro-Light"/>
              </a:rPr>
              <a:t>recommandée avec accusé de réception à l’employeur (afin d’éviter tout litige par la suite)</a:t>
            </a:r>
            <a:br>
              <a:rPr lang="fr-FR" sz="1800" b="0" i="0">
                <a:solidFill>
                  <a:srgbClr val="242021"/>
                </a:solidFill>
                <a:effectLst/>
                <a:latin typeface="MyriadPro-Light"/>
              </a:rPr>
            </a:br>
            <a:r>
              <a:rPr lang="fr-FR" sz="1800" b="0" i="0">
                <a:solidFill>
                  <a:srgbClr val="242021"/>
                </a:solidFill>
                <a:effectLst/>
                <a:latin typeface="MyriadPro-Light"/>
              </a:rPr>
              <a:t>2) Pas d’obligation pour le salarié de justifier sa décision.</a:t>
            </a:r>
            <a:br>
              <a:rPr lang="fr-FR" sz="1800" b="0" i="0">
                <a:solidFill>
                  <a:srgbClr val="242021"/>
                </a:solidFill>
                <a:effectLst/>
                <a:latin typeface="MyriadPro-Light"/>
              </a:rPr>
            </a:br>
            <a:r>
              <a:rPr lang="fr-FR" sz="1800" b="0" i="0">
                <a:solidFill>
                  <a:srgbClr val="242021"/>
                </a:solidFill>
                <a:effectLst/>
                <a:latin typeface="MyriadPro-Light"/>
              </a:rPr>
              <a:t>3) Respecter le préavis</a:t>
            </a:r>
            <a:br>
              <a:rPr lang="fr-FR" sz="1800" b="0" i="0">
                <a:solidFill>
                  <a:srgbClr val="242021"/>
                </a:solidFill>
                <a:effectLst/>
                <a:latin typeface="MyriadPro-Light"/>
              </a:rPr>
            </a:br>
            <a:r>
              <a:rPr lang="fr-FR" sz="1800" b="0" i="0">
                <a:solidFill>
                  <a:srgbClr val="242021"/>
                </a:solidFill>
                <a:effectLst/>
                <a:latin typeface="MyriadPro-Light"/>
              </a:rPr>
              <a:t>4) Remise au salarié les documents suivants :</a:t>
            </a:r>
            <a:br>
              <a:rPr lang="fr-FR" sz="1800" b="0" i="0">
                <a:solidFill>
                  <a:srgbClr val="242021"/>
                </a:solidFill>
                <a:effectLst/>
                <a:latin typeface="MyriadPro-Light"/>
              </a:rPr>
            </a:br>
            <a:r>
              <a:rPr lang="fr-FR" sz="1800" b="0" i="0">
                <a:solidFill>
                  <a:srgbClr val="242021"/>
                </a:solidFill>
                <a:effectLst/>
                <a:latin typeface="MyriadPro-Light"/>
              </a:rPr>
              <a:t>• Certificat de travail</a:t>
            </a:r>
            <a:br>
              <a:rPr lang="fr-FR" sz="1800" b="0" i="0">
                <a:solidFill>
                  <a:srgbClr val="242021"/>
                </a:solidFill>
                <a:effectLst/>
                <a:latin typeface="MyriadPro-Light"/>
              </a:rPr>
            </a:br>
            <a:r>
              <a:rPr lang="fr-FR" sz="1800" b="0" i="0">
                <a:solidFill>
                  <a:srgbClr val="242021"/>
                </a:solidFill>
                <a:effectLst/>
                <a:latin typeface="MyriadPro-Light"/>
              </a:rPr>
              <a:t>• Attestation Pôle emploi</a:t>
            </a:r>
            <a:br>
              <a:rPr lang="fr-FR" sz="1800" b="0" i="0">
                <a:solidFill>
                  <a:srgbClr val="242021"/>
                </a:solidFill>
                <a:effectLst/>
                <a:latin typeface="MyriadPro-Light"/>
              </a:rPr>
            </a:br>
            <a:r>
              <a:rPr lang="fr-FR" sz="1800" b="0" i="0">
                <a:solidFill>
                  <a:srgbClr val="242021"/>
                </a:solidFill>
                <a:effectLst/>
                <a:latin typeface="MyriadPro-Light"/>
              </a:rPr>
              <a:t>• Solde de tout compte</a:t>
            </a:r>
            <a:r>
              <a:rPr lang="fr-FR"/>
              <a:t> </a:t>
            </a:r>
            <a:br>
              <a:rPr lang="fr-FR"/>
            </a:br>
            <a:br>
              <a:rPr lang="fr-FR"/>
            </a:br>
            <a:endParaRPr lang="fr-FR"/>
          </a:p>
        </p:txBody>
      </p:sp>
      <p:sp>
        <p:nvSpPr>
          <p:cNvPr id="4" name="Espace réservé du numéro de diapositive 3"/>
          <p:cNvSpPr>
            <a:spLocks noGrp="1"/>
          </p:cNvSpPr>
          <p:nvPr>
            <p:ph type="sldNum" sz="quarter" idx="5"/>
          </p:nvPr>
        </p:nvSpPr>
        <p:spPr/>
        <p:txBody>
          <a:bodyPr/>
          <a:lstStyle/>
          <a:p>
            <a:fld id="{AE660E73-99AA-4341-8BAC-0E90ACD63601}" type="slidenum">
              <a:rPr lang="fr-FR" smtClean="0"/>
              <a:t>31</a:t>
            </a:fld>
            <a:endParaRPr lang="fr-FR"/>
          </a:p>
        </p:txBody>
      </p:sp>
    </p:spTree>
    <p:extLst>
      <p:ext uri="{BB962C8B-B14F-4D97-AF65-F5344CB8AC3E}">
        <p14:creationId xmlns:p14="http://schemas.microsoft.com/office/powerpoint/2010/main" val="418233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75A05-246B-888C-C7F3-64AF72B52C8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D2004F0-1B79-DC30-B67A-27BD3036F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96D3D2-58C2-5D64-9848-E745305CB641}"/>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5" name="Espace réservé du pied de page 4">
            <a:extLst>
              <a:ext uri="{FF2B5EF4-FFF2-40B4-BE49-F238E27FC236}">
                <a16:creationId xmlns:a16="http://schemas.microsoft.com/office/drawing/2014/main" id="{71FCDA60-60F4-2E2F-9CD6-5399B82372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F50D73-3D36-F6E7-21E4-A301C720ACDD}"/>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221942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46C93-B4EF-EE2F-3BF9-30DFCFD3921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B5A74F0-14C2-8037-28ED-396F261F7AC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A1E15F-0B46-7478-29A0-0BD259BEF020}"/>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5" name="Espace réservé du pied de page 4">
            <a:extLst>
              <a:ext uri="{FF2B5EF4-FFF2-40B4-BE49-F238E27FC236}">
                <a16:creationId xmlns:a16="http://schemas.microsoft.com/office/drawing/2014/main" id="{6150602E-0712-672D-6ACC-B763619493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8C80FC-5850-5A91-8ED7-507E589EC68F}"/>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278301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F85F0-0134-E833-5B25-601BD3A41DF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7743BF0-0B02-AEC7-EB42-DE5B00F732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865C8C-B5A5-2467-D7ED-887F0AA28584}"/>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5" name="Espace réservé du pied de page 4">
            <a:extLst>
              <a:ext uri="{FF2B5EF4-FFF2-40B4-BE49-F238E27FC236}">
                <a16:creationId xmlns:a16="http://schemas.microsoft.com/office/drawing/2014/main" id="{FFFB7A89-6EA2-A5EB-0521-981C2FA958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09F659-A372-1F89-BBEB-B682BBAB968F}"/>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155987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914558" y="1122256"/>
            <a:ext cx="10362413" cy="2387118"/>
          </a:xfrm>
          <a:prstGeom prst="rect">
            <a:avLst/>
          </a:prstGeom>
        </p:spPr>
        <p:txBody>
          <a:bodyPr lIns="0" tIns="0" rIns="0" bIns="0" anchor="ctr">
            <a:noAutofit/>
          </a:bodyPr>
          <a:lstStyle/>
          <a:p>
            <a:pPr algn="ctr"/>
            <a:endParaRPr lang="fr-FR" sz="3917" b="0" strike="noStrike" spc="-1">
              <a:latin typeface="Arial"/>
            </a:endParaRPr>
          </a:p>
        </p:txBody>
      </p:sp>
      <p:sp>
        <p:nvSpPr>
          <p:cNvPr id="63" name="PlaceHolder 2"/>
          <p:cNvSpPr>
            <a:spLocks noGrp="1"/>
          </p:cNvSpPr>
          <p:nvPr>
            <p:ph type="body"/>
          </p:nvPr>
        </p:nvSpPr>
        <p:spPr>
          <a:xfrm>
            <a:off x="609434" y="1604551"/>
            <a:ext cx="10972254" cy="3977248"/>
          </a:xfrm>
          <a:prstGeom prst="rect">
            <a:avLst/>
          </a:prstGeom>
        </p:spPr>
        <p:txBody>
          <a:bodyPr lIns="0" tIns="0" rIns="0" bIns="0">
            <a:normAutofit/>
          </a:bodyPr>
          <a:lstStyle/>
          <a:p>
            <a:endParaRPr lang="fr-FR" sz="2849" b="0" strike="noStrike" spc="-1">
              <a:latin typeface="Arial"/>
            </a:endParaRPr>
          </a:p>
        </p:txBody>
      </p:sp>
    </p:spTree>
    <p:extLst>
      <p:ext uri="{BB962C8B-B14F-4D97-AF65-F5344CB8AC3E}">
        <p14:creationId xmlns:p14="http://schemas.microsoft.com/office/powerpoint/2010/main" val="1516542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914558" y="1122256"/>
            <a:ext cx="10362413" cy="2387118"/>
          </a:xfrm>
          <a:prstGeom prst="rect">
            <a:avLst/>
          </a:prstGeom>
        </p:spPr>
        <p:txBody>
          <a:bodyPr lIns="0" tIns="0" rIns="0" bIns="0" anchor="ctr">
            <a:noAutofit/>
          </a:bodyPr>
          <a:lstStyle/>
          <a:p>
            <a:pPr algn="ctr"/>
            <a:endParaRPr lang="fr-FR" sz="3917" b="0" strike="noStrike" spc="-1">
              <a:latin typeface="Arial"/>
            </a:endParaRPr>
          </a:p>
        </p:txBody>
      </p:sp>
      <p:sp>
        <p:nvSpPr>
          <p:cNvPr id="160" name="PlaceHolder 2"/>
          <p:cNvSpPr>
            <a:spLocks noGrp="1"/>
          </p:cNvSpPr>
          <p:nvPr>
            <p:ph type="subTitle"/>
          </p:nvPr>
        </p:nvSpPr>
        <p:spPr>
          <a:xfrm>
            <a:off x="609434" y="1604551"/>
            <a:ext cx="10972254" cy="3977248"/>
          </a:xfrm>
          <a:prstGeom prst="rect">
            <a:avLst/>
          </a:prstGeom>
        </p:spPr>
        <p:txBody>
          <a:bodyPr lIns="0" tIns="0" rIns="0" bIns="0" anchor="ctr">
            <a:noAutofit/>
          </a:bodyPr>
          <a:lstStyle/>
          <a:p>
            <a:pPr algn="ctr"/>
            <a:endParaRPr lang="fr-FR" sz="2849" b="0" strike="noStrike" spc="-1">
              <a:latin typeface="Arial"/>
            </a:endParaRPr>
          </a:p>
        </p:txBody>
      </p:sp>
    </p:spTree>
    <p:extLst>
      <p:ext uri="{BB962C8B-B14F-4D97-AF65-F5344CB8AC3E}">
        <p14:creationId xmlns:p14="http://schemas.microsoft.com/office/powerpoint/2010/main" val="417343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05B218-ABC8-1588-DF1F-9D1A942500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E3D7D0-30C4-560C-277A-F127233D141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1723AE-57F3-F6C2-0CE4-F5E6CAB04743}"/>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5" name="Espace réservé du pied de page 4">
            <a:extLst>
              <a:ext uri="{FF2B5EF4-FFF2-40B4-BE49-F238E27FC236}">
                <a16:creationId xmlns:a16="http://schemas.microsoft.com/office/drawing/2014/main" id="{0596190F-75E3-9280-1CFF-048487EF55F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4379D7-0EF4-CDCB-3888-A3B334C7F32B}"/>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133826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0B3DE-6D7D-1BD6-04B1-E8C267EE90E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1390E68-02FC-5016-DF39-5F74D42B9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C1699AA-80AB-58BB-D01C-27A7E542E8E7}"/>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5" name="Espace réservé du pied de page 4">
            <a:extLst>
              <a:ext uri="{FF2B5EF4-FFF2-40B4-BE49-F238E27FC236}">
                <a16:creationId xmlns:a16="http://schemas.microsoft.com/office/drawing/2014/main" id="{994B5FEC-4A1F-4F62-2AA0-55DF06D552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422852-234E-D38F-216D-0F6A53D6CA9A}"/>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307908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816CC9-6649-52EC-18A1-E438AC3BDC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BC5F4C-B8B2-6B22-043E-A82838C26B5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DE6C972-4797-7A02-5595-8E69090DA4A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7DCBDC0-AD7C-1BA7-758F-D541C7EAF9AB}"/>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6" name="Espace réservé du pied de page 5">
            <a:extLst>
              <a:ext uri="{FF2B5EF4-FFF2-40B4-BE49-F238E27FC236}">
                <a16:creationId xmlns:a16="http://schemas.microsoft.com/office/drawing/2014/main" id="{9CC29C0A-C6AD-523A-91C4-0FCBDCC27C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A293A8-6F72-0420-9670-AC1EEA868A4D}"/>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219048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D4FC8-A224-5A65-49AB-5AA004A461C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370CE53-41A7-3E14-F0BF-2ADD8223E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09AF05-A3DC-0368-EF53-EB51DF9F005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C438A98-2967-BA1F-F381-BC64D1AB4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DC5DF99-0DF4-76F2-81CA-F2EAFDECD78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7A5DB1A-AE5F-6BF6-FB84-1CE67AC6C331}"/>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8" name="Espace réservé du pied de page 7">
            <a:extLst>
              <a:ext uri="{FF2B5EF4-FFF2-40B4-BE49-F238E27FC236}">
                <a16:creationId xmlns:a16="http://schemas.microsoft.com/office/drawing/2014/main" id="{27D7E9B8-D922-BDC5-A901-A048F471620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65E803F-8BCE-F7FD-86C9-B79294D5DC61}"/>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76785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B5557-F710-B7BF-5216-BD8EE13782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9B7D3B2-6B7C-79E9-EC1C-AAFE4DDFBF49}"/>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4" name="Espace réservé du pied de page 3">
            <a:extLst>
              <a:ext uri="{FF2B5EF4-FFF2-40B4-BE49-F238E27FC236}">
                <a16:creationId xmlns:a16="http://schemas.microsoft.com/office/drawing/2014/main" id="{B5E9E496-456E-F777-B8E8-3999F46F8DF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E33D52B-ED60-62C9-80FD-0B8EABD93F65}"/>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358970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20D3D9-3B6F-2401-AC24-9C04A8D0FE8C}"/>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3" name="Espace réservé du pied de page 2">
            <a:extLst>
              <a:ext uri="{FF2B5EF4-FFF2-40B4-BE49-F238E27FC236}">
                <a16:creationId xmlns:a16="http://schemas.microsoft.com/office/drawing/2014/main" id="{BA62F005-746A-073B-CA81-EFBB7A00960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16D5F24-38CE-EA4D-5210-C75DEEA15A95}"/>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358122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6A3BF-EF0E-FB1C-05EA-C59EE309D9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C790CC9-2494-D1B3-7518-7851090A5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6B3452-2B26-8657-688D-C477C39CD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FD4AA9-8ADC-3102-8F31-2FDC1E5A42DC}"/>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6" name="Espace réservé du pied de page 5">
            <a:extLst>
              <a:ext uri="{FF2B5EF4-FFF2-40B4-BE49-F238E27FC236}">
                <a16:creationId xmlns:a16="http://schemas.microsoft.com/office/drawing/2014/main" id="{8B3E4FE2-D89B-2A39-82D0-3FDEAE6DD7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36E8F9-F64E-29B3-8ACC-BCD8759F8944}"/>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290818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3DCE1-A954-1E62-79BC-D060AB1673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66D528-B5F0-D282-EE5C-A0913697F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4EA8ECA-4C41-7457-5044-4C326DCA0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ECB88E-9B1E-0549-AD23-F89F2CEB442F}"/>
              </a:ext>
            </a:extLst>
          </p:cNvPr>
          <p:cNvSpPr>
            <a:spLocks noGrp="1"/>
          </p:cNvSpPr>
          <p:nvPr>
            <p:ph type="dt" sz="half" idx="10"/>
          </p:nvPr>
        </p:nvSpPr>
        <p:spPr/>
        <p:txBody>
          <a:bodyPr/>
          <a:lstStyle/>
          <a:p>
            <a:fld id="{1EB0D546-F3B4-4CF3-80EE-2C64755FD030}" type="datetimeFigureOut">
              <a:rPr lang="fr-FR" smtClean="0"/>
              <a:t>24/03/2023</a:t>
            </a:fld>
            <a:endParaRPr lang="fr-FR"/>
          </a:p>
        </p:txBody>
      </p:sp>
      <p:sp>
        <p:nvSpPr>
          <p:cNvPr id="6" name="Espace réservé du pied de page 5">
            <a:extLst>
              <a:ext uri="{FF2B5EF4-FFF2-40B4-BE49-F238E27FC236}">
                <a16:creationId xmlns:a16="http://schemas.microsoft.com/office/drawing/2014/main" id="{FC3B579D-5E9E-C215-8950-E1814959B1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8F1F83-C23E-06C1-858A-4486E16BA54B}"/>
              </a:ext>
            </a:extLst>
          </p:cNvPr>
          <p:cNvSpPr>
            <a:spLocks noGrp="1"/>
          </p:cNvSpPr>
          <p:nvPr>
            <p:ph type="sldNum" sz="quarter" idx="12"/>
          </p:nvPr>
        </p:nvSpPr>
        <p:spPr/>
        <p:txBody>
          <a:bodyPr/>
          <a:lstStyle/>
          <a:p>
            <a:fld id="{B3C0EBEA-C2BF-4074-B4AF-D1A825BB7ADE}" type="slidenum">
              <a:rPr lang="fr-FR" smtClean="0"/>
              <a:t>‹N°›</a:t>
            </a:fld>
            <a:endParaRPr lang="fr-FR"/>
          </a:p>
        </p:txBody>
      </p:sp>
    </p:spTree>
    <p:extLst>
      <p:ext uri="{BB962C8B-B14F-4D97-AF65-F5344CB8AC3E}">
        <p14:creationId xmlns:p14="http://schemas.microsoft.com/office/powerpoint/2010/main" val="32705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ADD1682-4ACF-DED7-628C-9EDF7866E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AEC106-4094-EE76-673F-1E24320A5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9148BD-CC79-8C46-3089-6972FA377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0D546-F3B4-4CF3-80EE-2C64755FD030}" type="datetimeFigureOut">
              <a:rPr lang="fr-FR" smtClean="0"/>
              <a:t>24/03/2023</a:t>
            </a:fld>
            <a:endParaRPr lang="fr-FR"/>
          </a:p>
        </p:txBody>
      </p:sp>
      <p:sp>
        <p:nvSpPr>
          <p:cNvPr id="5" name="Espace réservé du pied de page 4">
            <a:extLst>
              <a:ext uri="{FF2B5EF4-FFF2-40B4-BE49-F238E27FC236}">
                <a16:creationId xmlns:a16="http://schemas.microsoft.com/office/drawing/2014/main" id="{F0828A3F-2DF4-C708-0DB8-839E58169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6AC094D-5AED-5002-55C4-92FFE9B2B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0EBEA-C2BF-4074-B4AF-D1A825BB7ADE}" type="slidenum">
              <a:rPr lang="fr-FR" smtClean="0"/>
              <a:t>‹N°›</a:t>
            </a:fld>
            <a:endParaRPr lang="fr-FR"/>
          </a:p>
        </p:txBody>
      </p:sp>
    </p:spTree>
    <p:extLst>
      <p:ext uri="{BB962C8B-B14F-4D97-AF65-F5344CB8AC3E}">
        <p14:creationId xmlns:p14="http://schemas.microsoft.com/office/powerpoint/2010/main" val="324007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urssaf.fr/portail/home/utile-et-pratique/estimateur-de-cotisations.html"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sava16.fr/"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quentin.ballout@profession-sport-loisirs.fr"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microsoft.com/office/2007/relationships/hdphoto" Target="../media/hdphoto5.wdp"/><Relationship Id="rId26" Type="http://schemas.microsoft.com/office/2007/relationships/hdphoto" Target="../media/hdphoto9.wdp"/><Relationship Id="rId3" Type="http://schemas.openxmlformats.org/officeDocument/2006/relationships/hyperlink" Target="https://forms.gle/DM4iYwA54tndyFMX9" TargetMode="External"/><Relationship Id="rId21" Type="http://schemas.openxmlformats.org/officeDocument/2006/relationships/image" Target="../media/image21.png"/><Relationship Id="rId7" Type="http://schemas.openxmlformats.org/officeDocument/2006/relationships/image" Target="../media/image12.png"/><Relationship Id="rId12" Type="http://schemas.openxmlformats.org/officeDocument/2006/relationships/image" Target="../media/image15.jpeg"/><Relationship Id="rId17" Type="http://schemas.openxmlformats.org/officeDocument/2006/relationships/image" Target="../media/image19.png"/><Relationship Id="rId25" Type="http://schemas.openxmlformats.org/officeDocument/2006/relationships/image" Target="../media/image23.png"/><Relationship Id="rId2" Type="http://schemas.openxmlformats.org/officeDocument/2006/relationships/notesSlide" Target="../notesSlides/notesSlide2.xml"/><Relationship Id="rId16" Type="http://schemas.microsoft.com/office/2007/relationships/hdphoto" Target="../media/hdphoto4.wdp"/><Relationship Id="rId20" Type="http://schemas.microsoft.com/office/2007/relationships/hdphoto" Target="../media/hdphoto6.wdp"/><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1.jpeg"/><Relationship Id="rId11" Type="http://schemas.microsoft.com/office/2007/relationships/hdphoto" Target="../media/hdphoto3.wdp"/><Relationship Id="rId24" Type="http://schemas.microsoft.com/office/2007/relationships/hdphoto" Target="../media/hdphoto8.wdp"/><Relationship Id="rId32" Type="http://schemas.microsoft.com/office/2007/relationships/hdphoto" Target="../media/hdphoto12.wdp"/><Relationship Id="rId5" Type="http://schemas.microsoft.com/office/2007/relationships/hdphoto" Target="../media/hdphoto1.wdp"/><Relationship Id="rId15" Type="http://schemas.openxmlformats.org/officeDocument/2006/relationships/image" Target="../media/image18.png"/><Relationship Id="rId23" Type="http://schemas.openxmlformats.org/officeDocument/2006/relationships/image" Target="../media/image22.png"/><Relationship Id="rId28" Type="http://schemas.microsoft.com/office/2007/relationships/hdphoto" Target="../media/hdphoto10.wdp"/><Relationship Id="rId10" Type="http://schemas.openxmlformats.org/officeDocument/2006/relationships/image" Target="../media/image14.png"/><Relationship Id="rId19" Type="http://schemas.openxmlformats.org/officeDocument/2006/relationships/image" Target="../media/image20.png"/><Relationship Id="rId31" Type="http://schemas.openxmlformats.org/officeDocument/2006/relationships/image" Target="../media/image26.png"/><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17.png"/><Relationship Id="rId22" Type="http://schemas.microsoft.com/office/2007/relationships/hdphoto" Target="../media/hdphoto7.wdp"/><Relationship Id="rId27" Type="http://schemas.openxmlformats.org/officeDocument/2006/relationships/image" Target="../media/image24.png"/><Relationship Id="rId30" Type="http://schemas.microsoft.com/office/2007/relationships/hdphoto" Target="../media/hdphoto11.wdp"/></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A8DDDD-5BE2-DF33-FC12-4FA0F0A81159}"/>
              </a:ext>
            </a:extLst>
          </p:cNvPr>
          <p:cNvPicPr>
            <a:picLocks noChangeAspect="1"/>
          </p:cNvPicPr>
          <p:nvPr/>
        </p:nvPicPr>
        <p:blipFill>
          <a:blip r:embed="rId2"/>
          <a:stretch>
            <a:fillRect/>
          </a:stretch>
        </p:blipFill>
        <p:spPr>
          <a:xfrm>
            <a:off x="1248063" y="0"/>
            <a:ext cx="4847937" cy="6858000"/>
          </a:xfrm>
          <a:prstGeom prst="rect">
            <a:avLst/>
          </a:prstGeom>
        </p:spPr>
      </p:pic>
      <p:pic>
        <p:nvPicPr>
          <p:cNvPr id="7" name="Image 6">
            <a:extLst>
              <a:ext uri="{FF2B5EF4-FFF2-40B4-BE49-F238E27FC236}">
                <a16:creationId xmlns:a16="http://schemas.microsoft.com/office/drawing/2014/main" id="{BDE4A825-0E4B-2A0C-C7EF-5CA096B0EF3B}"/>
              </a:ext>
            </a:extLst>
          </p:cNvPr>
          <p:cNvPicPr>
            <a:picLocks noChangeAspect="1"/>
          </p:cNvPicPr>
          <p:nvPr/>
        </p:nvPicPr>
        <p:blipFill rotWithShape="1">
          <a:blip r:embed="rId3"/>
          <a:srcRect l="1369"/>
          <a:stretch/>
        </p:blipFill>
        <p:spPr>
          <a:xfrm>
            <a:off x="6096001" y="-39706"/>
            <a:ext cx="4808231" cy="6897707"/>
          </a:xfrm>
          <a:prstGeom prst="rect">
            <a:avLst/>
          </a:prstGeom>
        </p:spPr>
      </p:pic>
    </p:spTree>
    <p:extLst>
      <p:ext uri="{BB962C8B-B14F-4D97-AF65-F5344CB8AC3E}">
        <p14:creationId xmlns:p14="http://schemas.microsoft.com/office/powerpoint/2010/main" val="235886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887D6E-8EC7-D763-2CB1-5FE4E9A0CFA2}"/>
              </a:ext>
            </a:extLst>
          </p:cNvPr>
          <p:cNvSpPr/>
          <p:nvPr/>
        </p:nvSpPr>
        <p:spPr>
          <a:xfrm>
            <a:off x="79512" y="126029"/>
            <a:ext cx="4840357"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BBB3E91A-ED7A-8B77-8A9A-25C1218A240D}"/>
              </a:ext>
            </a:extLst>
          </p:cNvPr>
          <p:cNvSpPr txBox="1"/>
          <p:nvPr/>
        </p:nvSpPr>
        <p:spPr>
          <a:xfrm>
            <a:off x="563220" y="1514951"/>
            <a:ext cx="11042248" cy="3416320"/>
          </a:xfrm>
          <a:prstGeom prst="rect">
            <a:avLst/>
          </a:prstGeom>
          <a:noFill/>
        </p:spPr>
        <p:txBody>
          <a:bodyPr wrap="square" rtlCol="0">
            <a:spAutoFit/>
          </a:bodyPr>
          <a:lstStyle/>
          <a:p>
            <a:r>
              <a:rPr lang="fr-FR" dirty="0">
                <a:latin typeface="Arial Narrow" panose="020B0606020202030204" pitchFamily="34" charset="0"/>
              </a:rPr>
              <a:t>Attention au budget : Le salaire brut du salarié n’est pas le total versé par l’employeur !</a:t>
            </a:r>
          </a:p>
          <a:p>
            <a:endParaRPr lang="fr-FR" dirty="0">
              <a:latin typeface="Arial Narrow" panose="020B0606020202030204" pitchFamily="34" charset="0"/>
            </a:endParaRPr>
          </a:p>
          <a:p>
            <a:r>
              <a:rPr lang="fr-FR" dirty="0">
                <a:latin typeface="Arial Narrow" panose="020B0606020202030204" pitchFamily="34" charset="0"/>
              </a:rPr>
              <a:t>Exemple: un salarié avec un salarie brut de 2 380 € soit 1 847 € net coûte à l’association 3 252 € </a:t>
            </a:r>
          </a:p>
          <a:p>
            <a:endParaRPr lang="fr-FR" dirty="0">
              <a:latin typeface="Arial Narrow" panose="020B0606020202030204" pitchFamily="34" charset="0"/>
            </a:endParaRPr>
          </a:p>
          <a:p>
            <a:r>
              <a:rPr lang="fr-FR" dirty="0">
                <a:latin typeface="Arial Narrow" panose="020B0606020202030204" pitchFamily="34" charset="0"/>
              </a:rPr>
              <a:t>Il faut également penser aux frais annexes (déplacements, équipements, etc.)</a:t>
            </a:r>
          </a:p>
          <a:p>
            <a:endParaRPr lang="fr-FR" dirty="0">
              <a:latin typeface="Arial Narrow" panose="020B0606020202030204" pitchFamily="34" charset="0"/>
            </a:endParaRPr>
          </a:p>
          <a:p>
            <a:r>
              <a:rPr lang="fr-FR" dirty="0">
                <a:latin typeface="Arial Narrow" panose="020B0606020202030204" pitchFamily="34" charset="0"/>
              </a:rPr>
              <a:t>Quelques éléments pour vous aider à budgéter : </a:t>
            </a:r>
          </a:p>
          <a:p>
            <a:endParaRPr lang="fr-FR" dirty="0">
              <a:latin typeface="Arial Narrow" panose="020B0606020202030204" pitchFamily="34" charset="0"/>
            </a:endParaRPr>
          </a:p>
          <a:p>
            <a:r>
              <a:rPr lang="fr-FR" dirty="0">
                <a:latin typeface="Arial Narrow" panose="020B0606020202030204" pitchFamily="34" charset="0"/>
              </a:rPr>
              <a:t>site de l’URSSAF : </a:t>
            </a:r>
          </a:p>
          <a:p>
            <a:r>
              <a:rPr lang="fr-FR" dirty="0">
                <a:latin typeface="Arial Narrow" panose="020B0606020202030204" pitchFamily="34" charset="0"/>
                <a:hlinkClick r:id="rId2"/>
              </a:rPr>
              <a:t>https://www.urssaf.fr/portail/home/utile-et-pratique/estimateur-de-cotisations.html</a:t>
            </a:r>
            <a:endParaRPr lang="fr-FR" dirty="0">
              <a:latin typeface="Arial Narrow" panose="020B0606020202030204" pitchFamily="34" charset="0"/>
            </a:endParaRPr>
          </a:p>
          <a:p>
            <a:endParaRPr lang="fr-FR" dirty="0">
              <a:latin typeface="Arial Narrow" panose="020B0606020202030204" pitchFamily="34" charset="0"/>
            </a:endParaRPr>
          </a:p>
          <a:p>
            <a:r>
              <a:rPr lang="fr-FR" dirty="0">
                <a:latin typeface="Arial Narrow" panose="020B0606020202030204" pitchFamily="34" charset="0"/>
              </a:rPr>
              <a:t>Nous contacter directement (PSL16) ou contacter d’autres professionnels (cabinet comptable, par exemple)</a:t>
            </a:r>
          </a:p>
        </p:txBody>
      </p:sp>
      <p:sp>
        <p:nvSpPr>
          <p:cNvPr id="3" name="ZoneTexte 2">
            <a:extLst>
              <a:ext uri="{FF2B5EF4-FFF2-40B4-BE49-F238E27FC236}">
                <a16:creationId xmlns:a16="http://schemas.microsoft.com/office/drawing/2014/main" id="{0E8C4093-E782-4AE0-9FE9-12B2639D0F4B}"/>
              </a:ext>
            </a:extLst>
          </p:cNvPr>
          <p:cNvSpPr txBox="1"/>
          <p:nvPr/>
        </p:nvSpPr>
        <p:spPr>
          <a:xfrm>
            <a:off x="1046927" y="333418"/>
            <a:ext cx="3872942" cy="461665"/>
          </a:xfrm>
          <a:prstGeom prst="rect">
            <a:avLst/>
          </a:prstGeom>
          <a:noFill/>
        </p:spPr>
        <p:txBody>
          <a:bodyPr wrap="square" rtlCol="0">
            <a:spAutoFit/>
          </a:bodyPr>
          <a:lstStyle/>
          <a:p>
            <a:r>
              <a:rPr lang="fr-FR" sz="2400" dirty="0">
                <a:solidFill>
                  <a:schemeClr val="bg1"/>
                </a:solidFill>
                <a:latin typeface="Arial Narrow" panose="020B0606020202030204" pitchFamily="34" charset="0"/>
              </a:rPr>
              <a:t>Le budget - Retour d’expérience </a:t>
            </a:r>
          </a:p>
        </p:txBody>
      </p:sp>
      <p:pic>
        <p:nvPicPr>
          <p:cNvPr id="5" name="Image 4">
            <a:extLst>
              <a:ext uri="{FF2B5EF4-FFF2-40B4-BE49-F238E27FC236}">
                <a16:creationId xmlns:a16="http://schemas.microsoft.com/office/drawing/2014/main" id="{0DCC0C1A-D1C3-A529-0CA4-940C13ADDF0D}"/>
              </a:ext>
            </a:extLst>
          </p:cNvPr>
          <p:cNvPicPr>
            <a:picLocks noChangeAspect="1"/>
          </p:cNvPicPr>
          <p:nvPr/>
        </p:nvPicPr>
        <p:blipFill>
          <a:blip r:embed="rId3"/>
          <a:stretch>
            <a:fillRect/>
          </a:stretch>
        </p:blipFill>
        <p:spPr>
          <a:xfrm>
            <a:off x="10729079" y="6312934"/>
            <a:ext cx="1331386" cy="423037"/>
          </a:xfrm>
          <a:prstGeom prst="rect">
            <a:avLst/>
          </a:prstGeom>
        </p:spPr>
      </p:pic>
      <p:pic>
        <p:nvPicPr>
          <p:cNvPr id="6" name="Image 5" descr="Une image contenant logo&#10;&#10;Description générée automatiquement">
            <a:extLst>
              <a:ext uri="{FF2B5EF4-FFF2-40B4-BE49-F238E27FC236}">
                <a16:creationId xmlns:a16="http://schemas.microsoft.com/office/drawing/2014/main" id="{BE5A83D6-7E3B-2948-12B6-151E31FA1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9" name="Image 8" descr="Une image contenant roue, matériel&#10;&#10;Description générée automatiquement">
            <a:extLst>
              <a:ext uri="{FF2B5EF4-FFF2-40B4-BE49-F238E27FC236}">
                <a16:creationId xmlns:a16="http://schemas.microsoft.com/office/drawing/2014/main" id="{6D149F2A-499C-0367-A2E8-FF864FB23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51" y="219305"/>
            <a:ext cx="803137" cy="689893"/>
          </a:xfrm>
          <a:prstGeom prst="rect">
            <a:avLst/>
          </a:prstGeom>
        </p:spPr>
      </p:pic>
    </p:spTree>
    <p:extLst>
      <p:ext uri="{BB962C8B-B14F-4D97-AF65-F5344CB8AC3E}">
        <p14:creationId xmlns:p14="http://schemas.microsoft.com/office/powerpoint/2010/main" val="142124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3AA5DD-E6EC-EBC0-174C-5EB70BD8C0F0}"/>
              </a:ext>
            </a:extLst>
          </p:cNvPr>
          <p:cNvSpPr/>
          <p:nvPr/>
        </p:nvSpPr>
        <p:spPr>
          <a:xfrm>
            <a:off x="79512" y="126029"/>
            <a:ext cx="6016487"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15635B5-E8CF-4F51-7256-410C262BB41F}"/>
              </a:ext>
            </a:extLst>
          </p:cNvPr>
          <p:cNvSpPr txBox="1"/>
          <p:nvPr/>
        </p:nvSpPr>
        <p:spPr>
          <a:xfrm>
            <a:off x="1065498" y="340408"/>
            <a:ext cx="5378370"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La fiche de poste : à quoi ressemble –elle ?</a:t>
            </a:r>
          </a:p>
        </p:txBody>
      </p:sp>
      <p:pic>
        <p:nvPicPr>
          <p:cNvPr id="3" name="Image 2" descr="Une image contenant logo&#10;&#10;Description générée automatiquement">
            <a:extLst>
              <a:ext uri="{FF2B5EF4-FFF2-40B4-BE49-F238E27FC236}">
                <a16:creationId xmlns:a16="http://schemas.microsoft.com/office/drawing/2014/main" id="{E84261AA-B0A4-D48E-4DA6-5BA92D74B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6" name="Image 5" descr="Une image contenant roue, matériel&#10;&#10;Description générée automatiquement">
            <a:extLst>
              <a:ext uri="{FF2B5EF4-FFF2-40B4-BE49-F238E27FC236}">
                <a16:creationId xmlns:a16="http://schemas.microsoft.com/office/drawing/2014/main" id="{66F6D345-A56D-6132-B288-FA3443367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61" y="226293"/>
            <a:ext cx="803137" cy="689893"/>
          </a:xfrm>
          <a:prstGeom prst="rect">
            <a:avLst/>
          </a:prstGeom>
        </p:spPr>
      </p:pic>
    </p:spTree>
    <p:extLst>
      <p:ext uri="{BB962C8B-B14F-4D97-AF65-F5344CB8AC3E}">
        <p14:creationId xmlns:p14="http://schemas.microsoft.com/office/powerpoint/2010/main" val="148104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15635B5-E8CF-4F51-7256-410C262BB41F}"/>
              </a:ext>
            </a:extLst>
          </p:cNvPr>
          <p:cNvSpPr txBox="1"/>
          <p:nvPr/>
        </p:nvSpPr>
        <p:spPr>
          <a:xfrm>
            <a:off x="409516" y="192995"/>
            <a:ext cx="5378370" cy="461665"/>
          </a:xfrm>
          <a:prstGeom prst="rect">
            <a:avLst/>
          </a:prstGeom>
          <a:noFill/>
        </p:spPr>
        <p:txBody>
          <a:bodyPr wrap="square" rtlCol="0">
            <a:spAutoFit/>
          </a:bodyPr>
          <a:lstStyle/>
          <a:p>
            <a:r>
              <a:rPr lang="fr-FR" sz="2400">
                <a:latin typeface="Arial Narrow" panose="020B0606020202030204" pitchFamily="34" charset="0"/>
              </a:rPr>
              <a:t>La fiche de poste : à quoi ressemble –elle ?</a:t>
            </a:r>
          </a:p>
        </p:txBody>
      </p:sp>
      <p:pic>
        <p:nvPicPr>
          <p:cNvPr id="3" name="Image 2">
            <a:extLst>
              <a:ext uri="{FF2B5EF4-FFF2-40B4-BE49-F238E27FC236}">
                <a16:creationId xmlns:a16="http://schemas.microsoft.com/office/drawing/2014/main" id="{7C76937B-4C0B-B9DD-4BF7-E6C136720A52}"/>
              </a:ext>
            </a:extLst>
          </p:cNvPr>
          <p:cNvPicPr>
            <a:picLocks noChangeAspect="1"/>
          </p:cNvPicPr>
          <p:nvPr/>
        </p:nvPicPr>
        <p:blipFill>
          <a:blip r:embed="rId2"/>
          <a:stretch>
            <a:fillRect/>
          </a:stretch>
        </p:blipFill>
        <p:spPr>
          <a:xfrm>
            <a:off x="225536" y="0"/>
            <a:ext cx="6069247" cy="6858000"/>
          </a:xfrm>
          <a:prstGeom prst="rect">
            <a:avLst/>
          </a:prstGeom>
        </p:spPr>
      </p:pic>
      <p:pic>
        <p:nvPicPr>
          <p:cNvPr id="4" name="Image 3">
            <a:extLst>
              <a:ext uri="{FF2B5EF4-FFF2-40B4-BE49-F238E27FC236}">
                <a16:creationId xmlns:a16="http://schemas.microsoft.com/office/drawing/2014/main" id="{8BC5EBCA-68FD-0415-8B74-36FF05E19E0E}"/>
              </a:ext>
            </a:extLst>
          </p:cNvPr>
          <p:cNvPicPr>
            <a:picLocks noChangeAspect="1"/>
          </p:cNvPicPr>
          <p:nvPr/>
        </p:nvPicPr>
        <p:blipFill>
          <a:blip r:embed="rId3"/>
          <a:stretch>
            <a:fillRect/>
          </a:stretch>
        </p:blipFill>
        <p:spPr>
          <a:xfrm>
            <a:off x="6522967" y="435257"/>
            <a:ext cx="5533198" cy="2686793"/>
          </a:xfrm>
          <a:prstGeom prst="rect">
            <a:avLst/>
          </a:prstGeom>
        </p:spPr>
      </p:pic>
      <p:pic>
        <p:nvPicPr>
          <p:cNvPr id="5" name="Image 4">
            <a:extLst>
              <a:ext uri="{FF2B5EF4-FFF2-40B4-BE49-F238E27FC236}">
                <a16:creationId xmlns:a16="http://schemas.microsoft.com/office/drawing/2014/main" id="{ACF21228-B34D-8E35-084F-D934B70FAF85}"/>
              </a:ext>
            </a:extLst>
          </p:cNvPr>
          <p:cNvPicPr>
            <a:picLocks noChangeAspect="1"/>
          </p:cNvPicPr>
          <p:nvPr/>
        </p:nvPicPr>
        <p:blipFill>
          <a:blip r:embed="rId4"/>
          <a:stretch>
            <a:fillRect/>
          </a:stretch>
        </p:blipFill>
        <p:spPr>
          <a:xfrm>
            <a:off x="10729079" y="6312934"/>
            <a:ext cx="1331386" cy="423037"/>
          </a:xfrm>
          <a:prstGeom prst="rect">
            <a:avLst/>
          </a:prstGeom>
        </p:spPr>
      </p:pic>
      <p:pic>
        <p:nvPicPr>
          <p:cNvPr id="6" name="Image 5" descr="Une image contenant logo&#10;&#10;Description générée automatiquement">
            <a:extLst>
              <a:ext uri="{FF2B5EF4-FFF2-40B4-BE49-F238E27FC236}">
                <a16:creationId xmlns:a16="http://schemas.microsoft.com/office/drawing/2014/main" id="{C5190ED2-A623-3F92-66BD-4CD79C0BE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spTree>
    <p:extLst>
      <p:ext uri="{BB962C8B-B14F-4D97-AF65-F5344CB8AC3E}">
        <p14:creationId xmlns:p14="http://schemas.microsoft.com/office/powerpoint/2010/main" val="14518998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614B2B9-96BC-D240-25E2-914CF9BC93E5}"/>
              </a:ext>
            </a:extLst>
          </p:cNvPr>
          <p:cNvPicPr>
            <a:picLocks noChangeAspect="1"/>
          </p:cNvPicPr>
          <p:nvPr/>
        </p:nvPicPr>
        <p:blipFill>
          <a:blip r:embed="rId2"/>
          <a:stretch>
            <a:fillRect/>
          </a:stretch>
        </p:blipFill>
        <p:spPr>
          <a:xfrm>
            <a:off x="225536" y="0"/>
            <a:ext cx="6069247" cy="6858000"/>
          </a:xfrm>
          <a:prstGeom prst="rect">
            <a:avLst/>
          </a:prstGeom>
        </p:spPr>
      </p:pic>
      <p:pic>
        <p:nvPicPr>
          <p:cNvPr id="5" name="Image 4">
            <a:extLst>
              <a:ext uri="{FF2B5EF4-FFF2-40B4-BE49-F238E27FC236}">
                <a16:creationId xmlns:a16="http://schemas.microsoft.com/office/drawing/2014/main" id="{7D2CD9A0-1240-24A5-45F3-61FF56C78ACD}"/>
              </a:ext>
            </a:extLst>
          </p:cNvPr>
          <p:cNvPicPr>
            <a:picLocks noChangeAspect="1"/>
          </p:cNvPicPr>
          <p:nvPr/>
        </p:nvPicPr>
        <p:blipFill>
          <a:blip r:embed="rId3"/>
          <a:stretch>
            <a:fillRect/>
          </a:stretch>
        </p:blipFill>
        <p:spPr>
          <a:xfrm>
            <a:off x="6522967" y="435257"/>
            <a:ext cx="5533198" cy="2686793"/>
          </a:xfrm>
          <a:prstGeom prst="rect">
            <a:avLst/>
          </a:prstGeom>
        </p:spPr>
      </p:pic>
      <p:sp>
        <p:nvSpPr>
          <p:cNvPr id="6" name="ZoneTexte 5">
            <a:extLst>
              <a:ext uri="{FF2B5EF4-FFF2-40B4-BE49-F238E27FC236}">
                <a16:creationId xmlns:a16="http://schemas.microsoft.com/office/drawing/2014/main" id="{74E6BB67-CD6F-2E90-E885-3CB0F99520F1}"/>
              </a:ext>
            </a:extLst>
          </p:cNvPr>
          <p:cNvSpPr txBox="1"/>
          <p:nvPr/>
        </p:nvSpPr>
        <p:spPr>
          <a:xfrm>
            <a:off x="8441909" y="4740091"/>
            <a:ext cx="1997764" cy="369332"/>
          </a:xfrm>
          <a:prstGeom prst="rect">
            <a:avLst/>
          </a:prstGeom>
          <a:noFill/>
        </p:spPr>
        <p:txBody>
          <a:bodyPr wrap="square" rtlCol="0">
            <a:spAutoFit/>
          </a:bodyPr>
          <a:lstStyle/>
          <a:p>
            <a:r>
              <a:rPr lang="fr-FR">
                <a:latin typeface="Arial Narrow" panose="020B0606020202030204" pitchFamily="34" charset="0"/>
              </a:rPr>
              <a:t>www.lesportrecrute.fr</a:t>
            </a:r>
          </a:p>
        </p:txBody>
      </p:sp>
      <p:sp>
        <p:nvSpPr>
          <p:cNvPr id="2" name="ZoneTexte 1">
            <a:extLst>
              <a:ext uri="{FF2B5EF4-FFF2-40B4-BE49-F238E27FC236}">
                <a16:creationId xmlns:a16="http://schemas.microsoft.com/office/drawing/2014/main" id="{17E68A1B-E8E8-7867-0FFC-3FD5241BFCEE}"/>
              </a:ext>
            </a:extLst>
          </p:cNvPr>
          <p:cNvSpPr txBox="1"/>
          <p:nvPr/>
        </p:nvSpPr>
        <p:spPr>
          <a:xfrm>
            <a:off x="7085343" y="4093760"/>
            <a:ext cx="4710896" cy="646331"/>
          </a:xfrm>
          <a:prstGeom prst="rect">
            <a:avLst/>
          </a:prstGeom>
          <a:noFill/>
        </p:spPr>
        <p:txBody>
          <a:bodyPr wrap="square" rtlCol="0">
            <a:spAutoFit/>
          </a:bodyPr>
          <a:lstStyle/>
          <a:p>
            <a:pPr algn="ctr"/>
            <a:r>
              <a:rPr lang="fr-FR">
                <a:latin typeface="Arial Narrow" panose="020B0606020202030204" pitchFamily="34" charset="0"/>
              </a:rPr>
              <a:t>POUR DIFFUSER L’OFFRE </a:t>
            </a:r>
          </a:p>
          <a:p>
            <a:r>
              <a:rPr lang="fr-FR">
                <a:latin typeface="Arial Narrow" panose="020B0606020202030204" pitchFamily="34" charset="0"/>
              </a:rPr>
              <a:t>(SECTEUR SPORT/ANIMATION SOCIOCULTUREL) </a:t>
            </a:r>
          </a:p>
        </p:txBody>
      </p:sp>
      <p:pic>
        <p:nvPicPr>
          <p:cNvPr id="4" name="Image 3">
            <a:extLst>
              <a:ext uri="{FF2B5EF4-FFF2-40B4-BE49-F238E27FC236}">
                <a16:creationId xmlns:a16="http://schemas.microsoft.com/office/drawing/2014/main" id="{25676D18-8233-02A3-1142-C708B3988378}"/>
              </a:ext>
            </a:extLst>
          </p:cNvPr>
          <p:cNvPicPr>
            <a:picLocks noChangeAspect="1"/>
          </p:cNvPicPr>
          <p:nvPr/>
        </p:nvPicPr>
        <p:blipFill>
          <a:blip r:embed="rId4"/>
          <a:stretch>
            <a:fillRect/>
          </a:stretch>
        </p:blipFill>
        <p:spPr>
          <a:xfrm>
            <a:off x="10729079" y="6312934"/>
            <a:ext cx="1331386" cy="423037"/>
          </a:xfrm>
          <a:prstGeom prst="rect">
            <a:avLst/>
          </a:prstGeom>
        </p:spPr>
      </p:pic>
      <p:pic>
        <p:nvPicPr>
          <p:cNvPr id="7" name="Image 6" descr="Une image contenant logo&#10;&#10;Description générée automatiquement">
            <a:extLst>
              <a:ext uri="{FF2B5EF4-FFF2-40B4-BE49-F238E27FC236}">
                <a16:creationId xmlns:a16="http://schemas.microsoft.com/office/drawing/2014/main" id="{9AD6A648-E69A-A85C-FC28-CBE1BBE70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spTree>
    <p:extLst>
      <p:ext uri="{BB962C8B-B14F-4D97-AF65-F5344CB8AC3E}">
        <p14:creationId xmlns:p14="http://schemas.microsoft.com/office/powerpoint/2010/main" val="25601605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5839FD-5263-C4C2-E98D-5C258090BA20}"/>
              </a:ext>
            </a:extLst>
          </p:cNvPr>
          <p:cNvSpPr/>
          <p:nvPr/>
        </p:nvSpPr>
        <p:spPr>
          <a:xfrm>
            <a:off x="79513" y="126029"/>
            <a:ext cx="10306878"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CC23B4B0-2A04-71AF-1E65-1DABDF2C93D1}"/>
              </a:ext>
            </a:extLst>
          </p:cNvPr>
          <p:cNvSpPr txBox="1"/>
          <p:nvPr/>
        </p:nvSpPr>
        <p:spPr>
          <a:xfrm>
            <a:off x="997352" y="340408"/>
            <a:ext cx="10197296"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L’entretien – Qui le réalise ? Comment évaluer les candidats ? Par quels moyens ?</a:t>
            </a:r>
          </a:p>
        </p:txBody>
      </p:sp>
      <p:sp>
        <p:nvSpPr>
          <p:cNvPr id="6" name="ZoneTexte 5">
            <a:extLst>
              <a:ext uri="{FF2B5EF4-FFF2-40B4-BE49-F238E27FC236}">
                <a16:creationId xmlns:a16="http://schemas.microsoft.com/office/drawing/2014/main" id="{95C5791D-BC07-2515-0FC0-577297C796BD}"/>
              </a:ext>
            </a:extLst>
          </p:cNvPr>
          <p:cNvSpPr txBox="1"/>
          <p:nvPr/>
        </p:nvSpPr>
        <p:spPr>
          <a:xfrm>
            <a:off x="321411" y="1452554"/>
            <a:ext cx="10954055" cy="2308324"/>
          </a:xfrm>
          <a:prstGeom prst="rect">
            <a:avLst/>
          </a:prstGeom>
          <a:noFill/>
        </p:spPr>
        <p:txBody>
          <a:bodyPr wrap="square" rtlCol="0">
            <a:spAutoFit/>
          </a:bodyPr>
          <a:lstStyle/>
          <a:p>
            <a:r>
              <a:rPr lang="fr-FR" dirty="0">
                <a:latin typeface="Arial Narrow" panose="020B0606020202030204" pitchFamily="34" charset="0"/>
              </a:rPr>
              <a:t>Le dirigeant de l’association ou toute personne mandatée en son nom.</a:t>
            </a:r>
          </a:p>
          <a:p>
            <a:r>
              <a:rPr lang="fr-FR" dirty="0">
                <a:latin typeface="Arial Narrow" panose="020B0606020202030204" pitchFamily="34" charset="0"/>
              </a:rPr>
              <a:t>L’association peut faire appel à des personnes compétentes en interne ou à des partenaires. </a:t>
            </a:r>
          </a:p>
          <a:p>
            <a:endParaRPr lang="fr-FR" dirty="0">
              <a:latin typeface="Arial Narrow" panose="020B0606020202030204" pitchFamily="34" charset="0"/>
            </a:endParaRPr>
          </a:p>
          <a:p>
            <a:r>
              <a:rPr lang="fr-FR" dirty="0">
                <a:latin typeface="Arial Narrow" panose="020B0606020202030204" pitchFamily="34" charset="0"/>
              </a:rPr>
              <a:t>Conseil : </a:t>
            </a:r>
          </a:p>
          <a:p>
            <a:endParaRPr lang="fr-FR" dirty="0">
              <a:latin typeface="Arial Narrow" panose="020B0606020202030204" pitchFamily="34" charset="0"/>
            </a:endParaRPr>
          </a:p>
          <a:p>
            <a:pPr marL="285750" indent="-285750">
              <a:buFontTx/>
              <a:buChar char="-"/>
            </a:pPr>
            <a:r>
              <a:rPr lang="fr-FR" dirty="0">
                <a:latin typeface="Arial Narrow" panose="020B0606020202030204" pitchFamily="34" charset="0"/>
              </a:rPr>
              <a:t>Ne pas être trop nombreux (peut déstabiliser les candidats). 2/3 personnes, pas plus.</a:t>
            </a:r>
          </a:p>
          <a:p>
            <a:pPr marL="285750" indent="-285750">
              <a:buFontTx/>
              <a:buChar char="-"/>
            </a:pPr>
            <a:r>
              <a:rPr lang="fr-FR" dirty="0">
                <a:latin typeface="Arial Narrow" panose="020B0606020202030204" pitchFamily="34" charset="0"/>
              </a:rPr>
              <a:t>S’appuyer sur une grille. Permet d ’éviter une prise de note trop longue et de se focaliser sur les échanges avec le candidat</a:t>
            </a:r>
          </a:p>
          <a:p>
            <a:pPr marL="285750" indent="-285750">
              <a:buFontTx/>
              <a:buChar char="-"/>
            </a:pPr>
            <a:endParaRPr lang="fr-FR" dirty="0">
              <a:latin typeface="Arial Narrow" panose="020B0606020202030204" pitchFamily="34" charset="0"/>
            </a:endParaRPr>
          </a:p>
        </p:txBody>
      </p:sp>
      <p:pic>
        <p:nvPicPr>
          <p:cNvPr id="4" name="Image 3">
            <a:extLst>
              <a:ext uri="{FF2B5EF4-FFF2-40B4-BE49-F238E27FC236}">
                <a16:creationId xmlns:a16="http://schemas.microsoft.com/office/drawing/2014/main" id="{81AAC90A-9FD5-31BD-7B88-0878CF93F780}"/>
              </a:ext>
            </a:extLst>
          </p:cNvPr>
          <p:cNvPicPr>
            <a:picLocks noChangeAspect="1"/>
          </p:cNvPicPr>
          <p:nvPr/>
        </p:nvPicPr>
        <p:blipFill>
          <a:blip r:embed="rId2"/>
          <a:stretch>
            <a:fillRect/>
          </a:stretch>
        </p:blipFill>
        <p:spPr>
          <a:xfrm>
            <a:off x="10729079" y="6312934"/>
            <a:ext cx="1331386" cy="423037"/>
          </a:xfrm>
          <a:prstGeom prst="rect">
            <a:avLst/>
          </a:prstGeom>
        </p:spPr>
      </p:pic>
      <p:pic>
        <p:nvPicPr>
          <p:cNvPr id="5" name="Image 4" descr="Une image contenant logo&#10;&#10;Description générée automatiquement">
            <a:extLst>
              <a:ext uri="{FF2B5EF4-FFF2-40B4-BE49-F238E27FC236}">
                <a16:creationId xmlns:a16="http://schemas.microsoft.com/office/drawing/2014/main" id="{DAAD6376-0518-0003-10F2-82019E580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9" name="Image 8" descr="Une image contenant roue, matériel&#10;&#10;Description générée automatiquement">
            <a:extLst>
              <a:ext uri="{FF2B5EF4-FFF2-40B4-BE49-F238E27FC236}">
                <a16:creationId xmlns:a16="http://schemas.microsoft.com/office/drawing/2014/main" id="{3DD04EE2-8DFD-A8FB-326A-E3210B991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15" y="226293"/>
            <a:ext cx="803137" cy="689893"/>
          </a:xfrm>
          <a:prstGeom prst="rect">
            <a:avLst/>
          </a:prstGeom>
        </p:spPr>
      </p:pic>
    </p:spTree>
    <p:extLst>
      <p:ext uri="{BB962C8B-B14F-4D97-AF65-F5344CB8AC3E}">
        <p14:creationId xmlns:p14="http://schemas.microsoft.com/office/powerpoint/2010/main" val="345875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CF3ABDA6-A3F3-FA14-A374-A6867AF4113A}"/>
              </a:ext>
            </a:extLst>
          </p:cNvPr>
          <p:cNvGraphicFramePr>
            <a:graphicFrameLocks noGrp="1"/>
          </p:cNvGraphicFramePr>
          <p:nvPr/>
        </p:nvGraphicFramePr>
        <p:xfrm>
          <a:off x="1070407" y="60365"/>
          <a:ext cx="9525957" cy="6737269"/>
        </p:xfrm>
        <a:graphic>
          <a:graphicData uri="http://schemas.openxmlformats.org/drawingml/2006/table">
            <a:tbl>
              <a:tblPr/>
              <a:tblGrid>
                <a:gridCol w="4396601">
                  <a:extLst>
                    <a:ext uri="{9D8B030D-6E8A-4147-A177-3AD203B41FA5}">
                      <a16:colId xmlns:a16="http://schemas.microsoft.com/office/drawing/2014/main" val="1650559293"/>
                    </a:ext>
                  </a:extLst>
                </a:gridCol>
                <a:gridCol w="1282339">
                  <a:extLst>
                    <a:ext uri="{9D8B030D-6E8A-4147-A177-3AD203B41FA5}">
                      <a16:colId xmlns:a16="http://schemas.microsoft.com/office/drawing/2014/main" val="2437412502"/>
                    </a:ext>
                  </a:extLst>
                </a:gridCol>
                <a:gridCol w="1282339">
                  <a:extLst>
                    <a:ext uri="{9D8B030D-6E8A-4147-A177-3AD203B41FA5}">
                      <a16:colId xmlns:a16="http://schemas.microsoft.com/office/drawing/2014/main" val="4053964322"/>
                    </a:ext>
                  </a:extLst>
                </a:gridCol>
                <a:gridCol w="1282339">
                  <a:extLst>
                    <a:ext uri="{9D8B030D-6E8A-4147-A177-3AD203B41FA5}">
                      <a16:colId xmlns:a16="http://schemas.microsoft.com/office/drawing/2014/main" val="3748228339"/>
                    </a:ext>
                  </a:extLst>
                </a:gridCol>
                <a:gridCol w="1282339">
                  <a:extLst>
                    <a:ext uri="{9D8B030D-6E8A-4147-A177-3AD203B41FA5}">
                      <a16:colId xmlns:a16="http://schemas.microsoft.com/office/drawing/2014/main" val="74302829"/>
                    </a:ext>
                  </a:extLst>
                </a:gridCol>
              </a:tblGrid>
              <a:tr h="318283">
                <a:tc>
                  <a:txBody>
                    <a:bodyPr/>
                    <a:lstStyle/>
                    <a:p>
                      <a:pPr algn="l" fontAlgn="b"/>
                      <a:endParaRPr lang="fr-FR" sz="1000" b="0" i="0" u="none" strike="noStrike">
                        <a:solidFill>
                          <a:srgbClr val="000000"/>
                        </a:solidFill>
                        <a:effectLst/>
                        <a:latin typeface="Arial Narrow" panose="020B0606020202030204" pitchFamily="34" charset="0"/>
                      </a:endParaRPr>
                    </a:p>
                  </a:txBody>
                  <a:tcPr marL="3250" marR="3250" marT="32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Narrow" panose="020B0606020202030204" pitchFamily="34" charset="0"/>
                        </a:rPr>
                        <a:t>Pas du tout satisfaisant</a:t>
                      </a:r>
                    </a:p>
                  </a:txBody>
                  <a:tcPr marL="3250" marR="3250" marT="32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a:solidFill>
                            <a:srgbClr val="000000"/>
                          </a:solidFill>
                          <a:effectLst/>
                          <a:latin typeface="Arial Narrow" panose="020B0606020202030204" pitchFamily="34" charset="0"/>
                        </a:rPr>
                        <a:t>Peu satisfaisant</a:t>
                      </a:r>
                    </a:p>
                  </a:txBody>
                  <a:tcPr marL="3250" marR="3250" marT="3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a:solidFill>
                            <a:srgbClr val="000000"/>
                          </a:solidFill>
                          <a:effectLst/>
                          <a:latin typeface="Arial Narrow" panose="020B0606020202030204" pitchFamily="34" charset="0"/>
                        </a:rPr>
                        <a:t>satisfaisant</a:t>
                      </a:r>
                    </a:p>
                  </a:txBody>
                  <a:tcPr marL="3250" marR="3250" marT="3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a:solidFill>
                            <a:srgbClr val="000000"/>
                          </a:solidFill>
                          <a:effectLst/>
                          <a:latin typeface="Arial Narrow" panose="020B0606020202030204" pitchFamily="34" charset="0"/>
                        </a:rPr>
                        <a:t>Très satisfaisant</a:t>
                      </a:r>
                    </a:p>
                  </a:txBody>
                  <a:tcPr marL="3250" marR="3250" marT="32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82278605"/>
                  </a:ext>
                </a:extLst>
              </a:tr>
              <a:tr h="149834">
                <a:tc>
                  <a:txBody>
                    <a:bodyPr/>
                    <a:lstStyle/>
                    <a:p>
                      <a:pPr algn="ctr" fontAlgn="b"/>
                      <a:r>
                        <a:rPr lang="fr-FR" sz="1000" b="1" i="0" u="none" strike="noStrike">
                          <a:solidFill>
                            <a:srgbClr val="000000"/>
                          </a:solidFill>
                          <a:effectLst/>
                          <a:latin typeface="Arial Narrow" panose="020B0606020202030204" pitchFamily="34" charset="0"/>
                        </a:rPr>
                        <a:t>Savoir-être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77800789"/>
                  </a:ext>
                </a:extLst>
              </a:tr>
              <a:tr h="149834">
                <a:tc>
                  <a:txBody>
                    <a:bodyPr/>
                    <a:lstStyle/>
                    <a:p>
                      <a:pPr algn="l" fontAlgn="b"/>
                      <a:r>
                        <a:rPr lang="fr-FR" sz="1000" b="0" i="0" u="none" strike="noStrike">
                          <a:solidFill>
                            <a:srgbClr val="000000"/>
                          </a:solidFill>
                          <a:effectLst/>
                          <a:latin typeface="Arial Narrow" panose="020B0606020202030204" pitchFamily="34" charset="0"/>
                        </a:rPr>
                        <a:t>Présentation - Politesse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719583"/>
                  </a:ext>
                </a:extLst>
              </a:tr>
              <a:tr h="149834">
                <a:tc>
                  <a:txBody>
                    <a:bodyPr/>
                    <a:lstStyle/>
                    <a:p>
                      <a:pPr algn="l" fontAlgn="b"/>
                      <a:r>
                        <a:rPr lang="fr-FR" sz="1000" b="0" i="0" u="none" strike="noStrike">
                          <a:solidFill>
                            <a:srgbClr val="000000"/>
                          </a:solidFill>
                          <a:effectLst/>
                          <a:latin typeface="Arial Narrow" panose="020B0606020202030204" pitchFamily="34" charset="0"/>
                        </a:rPr>
                        <a:t>Fibre relationnelle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259057"/>
                  </a:ext>
                </a:extLst>
              </a:tr>
              <a:tr h="149834">
                <a:tc>
                  <a:txBody>
                    <a:bodyPr/>
                    <a:lstStyle/>
                    <a:p>
                      <a:pPr algn="l" fontAlgn="b"/>
                      <a:r>
                        <a:rPr lang="fr-FR" sz="1000" b="0" i="0" u="none" strike="noStrike">
                          <a:solidFill>
                            <a:srgbClr val="000000"/>
                          </a:solidFill>
                          <a:effectLst/>
                          <a:latin typeface="Arial Narrow" panose="020B0606020202030204" pitchFamily="34" charset="0"/>
                        </a:rPr>
                        <a:t>Sens du service, bienveillance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8601"/>
                  </a:ext>
                </a:extLst>
              </a:tr>
              <a:tr h="149834">
                <a:tc>
                  <a:txBody>
                    <a:bodyPr/>
                    <a:lstStyle/>
                    <a:p>
                      <a:pPr algn="l" fontAlgn="b"/>
                      <a:r>
                        <a:rPr lang="fr-FR" sz="1000" b="0" i="0" u="none" strike="noStrike">
                          <a:solidFill>
                            <a:srgbClr val="000000"/>
                          </a:solidFill>
                          <a:effectLst/>
                          <a:latin typeface="Arial Narrow" panose="020B0606020202030204" pitchFamily="34" charset="0"/>
                        </a:rPr>
                        <a:t>Sens de l'organisation</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076620"/>
                  </a:ext>
                </a:extLst>
              </a:tr>
              <a:tr h="149834">
                <a:tc>
                  <a:txBody>
                    <a:bodyPr/>
                    <a:lstStyle/>
                    <a:p>
                      <a:pPr algn="l" fontAlgn="b"/>
                      <a:r>
                        <a:rPr lang="fr-FR" sz="1000" b="0" i="0" u="none" strike="noStrike">
                          <a:solidFill>
                            <a:srgbClr val="000000"/>
                          </a:solidFill>
                          <a:effectLst/>
                          <a:latin typeface="Arial Narrow" panose="020B0606020202030204" pitchFamily="34" charset="0"/>
                        </a:rPr>
                        <a:t>Sens de l'initiative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938536"/>
                  </a:ext>
                </a:extLst>
              </a:tr>
              <a:tr h="149834">
                <a:tc>
                  <a:txBody>
                    <a:bodyPr/>
                    <a:lstStyle/>
                    <a:p>
                      <a:pPr algn="l" fontAlgn="b"/>
                      <a:r>
                        <a:rPr lang="fr-FR" sz="1000" b="0" i="0" u="none" strike="noStrike">
                          <a:solidFill>
                            <a:srgbClr val="000000"/>
                          </a:solidFill>
                          <a:effectLst/>
                          <a:latin typeface="Arial Narrow" panose="020B0606020202030204" pitchFamily="34" charset="0"/>
                        </a:rPr>
                        <a:t>Autonomie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485700"/>
                  </a:ext>
                </a:extLst>
              </a:tr>
              <a:tr h="149834">
                <a:tc>
                  <a:txBody>
                    <a:bodyPr/>
                    <a:lstStyle/>
                    <a:p>
                      <a:pPr algn="l" fontAlgn="b"/>
                      <a:r>
                        <a:rPr lang="fr-FR" sz="1000" b="0" i="0" u="none" strike="noStrike">
                          <a:solidFill>
                            <a:srgbClr val="000000"/>
                          </a:solidFill>
                          <a:effectLst/>
                          <a:latin typeface="Arial Narrow" panose="020B0606020202030204" pitchFamily="34" charset="0"/>
                        </a:rPr>
                        <a:t>Travail en équipe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984706"/>
                  </a:ext>
                </a:extLst>
              </a:tr>
              <a:tr h="149834">
                <a:tc>
                  <a:txBody>
                    <a:bodyPr/>
                    <a:lstStyle/>
                    <a:p>
                      <a:pPr algn="l" fontAlgn="b"/>
                      <a:endParaRPr lang="fr-FR" sz="1000" b="0" i="0" u="none" strike="noStrike">
                        <a:solidFill>
                          <a:srgbClr val="000000"/>
                        </a:solidFill>
                        <a:effectLst/>
                        <a:latin typeface="Arial Narrow" panose="020B0606020202030204" pitchFamily="34" charset="0"/>
                      </a:endParaRP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561727"/>
                  </a:ext>
                </a:extLst>
              </a:tr>
              <a:tr h="149834">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898289"/>
                  </a:ext>
                </a:extLst>
              </a:tr>
              <a:tr h="149834">
                <a:tc>
                  <a:txBody>
                    <a:bodyPr/>
                    <a:lstStyle/>
                    <a:p>
                      <a:pPr algn="ctr" fontAlgn="b"/>
                      <a:r>
                        <a:rPr lang="fr-FR" sz="1000" b="1" i="0" u="none" strike="noStrike">
                          <a:solidFill>
                            <a:srgbClr val="000000"/>
                          </a:solidFill>
                          <a:effectLst/>
                          <a:latin typeface="Arial Narrow" panose="020B0606020202030204" pitchFamily="34" charset="0"/>
                        </a:rPr>
                        <a:t>Savoir-faire et compétences</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298681576"/>
                  </a:ext>
                </a:extLst>
              </a:tr>
              <a:tr h="149834">
                <a:tc>
                  <a:txBody>
                    <a:bodyPr/>
                    <a:lstStyle/>
                    <a:p>
                      <a:pPr algn="l" fontAlgn="b"/>
                      <a:r>
                        <a:rPr lang="fr-FR" sz="1000" b="1" i="0" u="none" strike="noStrike">
                          <a:solidFill>
                            <a:srgbClr val="000000"/>
                          </a:solidFill>
                          <a:effectLst/>
                          <a:latin typeface="Arial Narrow" panose="020B0606020202030204" pitchFamily="34" charset="0"/>
                        </a:rPr>
                        <a:t>Développement / Accompagnement</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1"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1"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1"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1"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16205054"/>
                  </a:ext>
                </a:extLst>
              </a:tr>
              <a:tr h="149834">
                <a:tc>
                  <a:txBody>
                    <a:bodyPr/>
                    <a:lstStyle/>
                    <a:p>
                      <a:pPr algn="l" fontAlgn="b"/>
                      <a:r>
                        <a:rPr lang="fr-FR" sz="1000" b="0" i="0" u="none" strike="noStrike">
                          <a:solidFill>
                            <a:srgbClr val="000000"/>
                          </a:solidFill>
                          <a:effectLst/>
                          <a:latin typeface="Arial Narrow" panose="020B0606020202030204" pitchFamily="34" charset="0"/>
                        </a:rPr>
                        <a:t>Elaborer un projet de développement local</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642837"/>
                  </a:ext>
                </a:extLst>
              </a:tr>
              <a:tr h="149834">
                <a:tc>
                  <a:txBody>
                    <a:bodyPr/>
                    <a:lstStyle/>
                    <a:p>
                      <a:pPr algn="l" fontAlgn="b"/>
                      <a:r>
                        <a:rPr lang="fr-FR" sz="1000" b="0" i="0" u="none" strike="noStrike">
                          <a:solidFill>
                            <a:srgbClr val="000000"/>
                          </a:solidFill>
                          <a:effectLst/>
                          <a:latin typeface="Arial Narrow" panose="020B0606020202030204" pitchFamily="34" charset="0"/>
                        </a:rPr>
                        <a:t>Coordonner et conduire des projets </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740095"/>
                  </a:ext>
                </a:extLst>
              </a:tr>
              <a:tr h="149834">
                <a:tc>
                  <a:txBody>
                    <a:bodyPr/>
                    <a:lstStyle/>
                    <a:p>
                      <a:pPr algn="l" fontAlgn="b"/>
                      <a:r>
                        <a:rPr lang="fr-FR" sz="1000" b="0" i="0" u="none" strike="noStrike">
                          <a:solidFill>
                            <a:srgbClr val="000000"/>
                          </a:solidFill>
                          <a:effectLst/>
                          <a:latin typeface="Arial Narrow" panose="020B0606020202030204" pitchFamily="34" charset="0"/>
                        </a:rPr>
                        <a:t>Animer une réunion/ Piloter un groupe de travail </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765711"/>
                  </a:ext>
                </a:extLst>
              </a:tr>
              <a:tr h="149834">
                <a:tc>
                  <a:txBody>
                    <a:bodyPr/>
                    <a:lstStyle/>
                    <a:p>
                      <a:pPr algn="l" fontAlgn="b"/>
                      <a:r>
                        <a:rPr lang="fr-FR" sz="1000" b="0" i="0" u="none" strike="noStrike">
                          <a:solidFill>
                            <a:srgbClr val="000000"/>
                          </a:solidFill>
                          <a:effectLst/>
                          <a:latin typeface="Arial Narrow" panose="020B0606020202030204" pitchFamily="34" charset="0"/>
                        </a:rPr>
                        <a:t>Animer une formation / temps d'information</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085407"/>
                  </a:ext>
                </a:extLst>
              </a:tr>
              <a:tr h="269745">
                <a:tc>
                  <a:txBody>
                    <a:bodyPr/>
                    <a:lstStyle/>
                    <a:p>
                      <a:pPr algn="l" fontAlgn="b"/>
                      <a:r>
                        <a:rPr lang="fr-FR" sz="1000" b="0" i="0" u="none" strike="noStrike">
                          <a:solidFill>
                            <a:srgbClr val="000000"/>
                          </a:solidFill>
                          <a:effectLst/>
                          <a:latin typeface="Arial Narrow" panose="020B0606020202030204" pitchFamily="34" charset="0"/>
                        </a:rPr>
                        <a:t>Accompagner la structuration d'une association (admin, financier, juridique,…)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595697"/>
                  </a:ext>
                </a:extLst>
              </a:tr>
              <a:tr h="149834">
                <a:tc>
                  <a:txBody>
                    <a:bodyPr/>
                    <a:lstStyle/>
                    <a:p>
                      <a:pPr algn="l" fontAlgn="b"/>
                      <a:r>
                        <a:rPr lang="fr-FR" sz="1000" b="1" i="0" u="none" strike="noStrike">
                          <a:solidFill>
                            <a:srgbClr val="000000"/>
                          </a:solidFill>
                          <a:effectLst/>
                          <a:latin typeface="Arial Narrow" panose="020B0606020202030204" pitchFamily="34" charset="0"/>
                        </a:rPr>
                        <a:t>Communication</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30424787"/>
                  </a:ext>
                </a:extLst>
              </a:tr>
              <a:tr h="149834">
                <a:tc>
                  <a:txBody>
                    <a:bodyPr/>
                    <a:lstStyle/>
                    <a:p>
                      <a:pPr algn="l" fontAlgn="b"/>
                      <a:r>
                        <a:rPr lang="fr-FR" sz="1000" b="0" i="0" u="none" strike="noStrike">
                          <a:solidFill>
                            <a:srgbClr val="000000"/>
                          </a:solidFill>
                          <a:effectLst/>
                          <a:latin typeface="Arial Narrow" panose="020B0606020202030204" pitchFamily="34" charset="0"/>
                        </a:rPr>
                        <a:t>Techniques de communication</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337667"/>
                  </a:ext>
                </a:extLst>
              </a:tr>
              <a:tr h="149834">
                <a:tc>
                  <a:txBody>
                    <a:bodyPr/>
                    <a:lstStyle/>
                    <a:p>
                      <a:pPr algn="l" fontAlgn="b"/>
                      <a:r>
                        <a:rPr lang="fr-FR" sz="1000" b="0" i="0" u="none" strike="noStrike">
                          <a:solidFill>
                            <a:srgbClr val="000000"/>
                          </a:solidFill>
                          <a:effectLst/>
                          <a:latin typeface="Arial Narrow" panose="020B0606020202030204" pitchFamily="34" charset="0"/>
                        </a:rPr>
                        <a:t>Capaciter à convaincre / à dialoguer</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615736"/>
                  </a:ext>
                </a:extLst>
              </a:tr>
              <a:tr h="149834">
                <a:tc>
                  <a:txBody>
                    <a:bodyPr/>
                    <a:lstStyle/>
                    <a:p>
                      <a:pPr algn="l" fontAlgn="b"/>
                      <a:r>
                        <a:rPr lang="fr-FR" sz="1000" b="0" i="0" u="none" strike="noStrike">
                          <a:solidFill>
                            <a:srgbClr val="000000"/>
                          </a:solidFill>
                          <a:effectLst/>
                          <a:latin typeface="Arial Narrow" panose="020B0606020202030204" pitchFamily="34" charset="0"/>
                        </a:rPr>
                        <a:t>Capaciter à transmettre ses idées</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893697"/>
                  </a:ext>
                </a:extLst>
              </a:tr>
              <a:tr h="149834">
                <a:tc>
                  <a:txBody>
                    <a:bodyPr/>
                    <a:lstStyle/>
                    <a:p>
                      <a:pPr algn="l" fontAlgn="b"/>
                      <a:r>
                        <a:rPr lang="fr-FR" sz="1000" b="1" i="0" u="none" strike="noStrike">
                          <a:solidFill>
                            <a:srgbClr val="000000"/>
                          </a:solidFill>
                          <a:effectLst/>
                          <a:latin typeface="Arial Narrow" panose="020B0606020202030204" pitchFamily="34" charset="0"/>
                        </a:rPr>
                        <a:t>Prise de recul</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36319948"/>
                  </a:ext>
                </a:extLst>
              </a:tr>
              <a:tr h="149834">
                <a:tc>
                  <a:txBody>
                    <a:bodyPr/>
                    <a:lstStyle/>
                    <a:p>
                      <a:pPr algn="l" fontAlgn="b"/>
                      <a:r>
                        <a:rPr lang="fr-FR" sz="1000" b="0" i="0" u="none" strike="noStrike">
                          <a:solidFill>
                            <a:srgbClr val="000000"/>
                          </a:solidFill>
                          <a:effectLst/>
                          <a:latin typeface="Arial Narrow" panose="020B0606020202030204" pitchFamily="34" charset="0"/>
                        </a:rPr>
                        <a:t>Identifier les enjeux majeurs</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068080"/>
                  </a:ext>
                </a:extLst>
              </a:tr>
              <a:tr h="149834">
                <a:tc>
                  <a:txBody>
                    <a:bodyPr/>
                    <a:lstStyle/>
                    <a:p>
                      <a:pPr algn="l" fontAlgn="b"/>
                      <a:r>
                        <a:rPr lang="fr-FR" sz="1000" b="0" i="0" u="none" strike="noStrike">
                          <a:solidFill>
                            <a:srgbClr val="000000"/>
                          </a:solidFill>
                          <a:effectLst/>
                          <a:latin typeface="Arial Narrow" panose="020B0606020202030204" pitchFamily="34" charset="0"/>
                        </a:rPr>
                        <a:t>Etablir un diagnostic territoriale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57984"/>
                  </a:ext>
                </a:extLst>
              </a:tr>
              <a:tr h="149834">
                <a:tc>
                  <a:txBody>
                    <a:bodyPr/>
                    <a:lstStyle/>
                    <a:p>
                      <a:pPr algn="l" fontAlgn="b"/>
                      <a:r>
                        <a:rPr lang="fr-FR" sz="1000" b="0" i="0" u="none" strike="noStrike">
                          <a:solidFill>
                            <a:srgbClr val="000000"/>
                          </a:solidFill>
                          <a:effectLst/>
                          <a:latin typeface="Arial Narrow" panose="020B0606020202030204" pitchFamily="34" charset="0"/>
                        </a:rPr>
                        <a:t>Veille stratégique et informative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8448262"/>
                  </a:ext>
                </a:extLst>
              </a:tr>
              <a:tr h="149834">
                <a:tc>
                  <a:txBody>
                    <a:bodyPr/>
                    <a:lstStyle/>
                    <a:p>
                      <a:pPr algn="l" fontAlgn="b"/>
                      <a:r>
                        <a:rPr lang="fr-FR" sz="1000" b="0" i="0" u="none" strike="noStrike">
                          <a:solidFill>
                            <a:srgbClr val="000000"/>
                          </a:solidFill>
                          <a:effectLst/>
                          <a:latin typeface="Arial Narrow" panose="020B0606020202030204" pitchFamily="34" charset="0"/>
                        </a:rPr>
                        <a:t>Hiérarchiser les tâches</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128649"/>
                  </a:ext>
                </a:extLst>
              </a:tr>
              <a:tr h="149834">
                <a:tc>
                  <a:txBody>
                    <a:bodyPr/>
                    <a:lstStyle/>
                    <a:p>
                      <a:pPr algn="l" fontAlgn="b"/>
                      <a:r>
                        <a:rPr lang="fr-FR" sz="1000" b="1" i="0" u="none" strike="noStrike">
                          <a:solidFill>
                            <a:srgbClr val="000000"/>
                          </a:solidFill>
                          <a:effectLst/>
                          <a:latin typeface="Arial Narrow" panose="020B0606020202030204" pitchFamily="34" charset="0"/>
                        </a:rPr>
                        <a:t>Outils informatiques</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26866871"/>
                  </a:ext>
                </a:extLst>
              </a:tr>
              <a:tr h="149834">
                <a:tc>
                  <a:txBody>
                    <a:bodyPr/>
                    <a:lstStyle/>
                    <a:p>
                      <a:pPr algn="l" fontAlgn="b"/>
                      <a:r>
                        <a:rPr lang="fr-FR" sz="1000" b="0" i="0" u="none" strike="noStrike">
                          <a:solidFill>
                            <a:srgbClr val="000000"/>
                          </a:solidFill>
                          <a:effectLst/>
                          <a:latin typeface="Arial Narrow" panose="020B0606020202030204" pitchFamily="34" charset="0"/>
                        </a:rPr>
                        <a:t>Utilisation des outils informatiques (ordinateur, réseaux,…)</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356364"/>
                  </a:ext>
                </a:extLst>
              </a:tr>
              <a:tr h="149834">
                <a:tc>
                  <a:txBody>
                    <a:bodyPr/>
                    <a:lstStyle/>
                    <a:p>
                      <a:pPr algn="l" fontAlgn="b"/>
                      <a:r>
                        <a:rPr lang="fr-FR" sz="1000" b="0" i="0" u="none" strike="noStrike">
                          <a:solidFill>
                            <a:srgbClr val="000000"/>
                          </a:solidFill>
                          <a:effectLst/>
                          <a:latin typeface="Arial Narrow" panose="020B0606020202030204" pitchFamily="34" charset="0"/>
                        </a:rPr>
                        <a:t>Utilisation des outils bureautiques (word, excel, power-point, outlook,…)</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215697"/>
                  </a:ext>
                </a:extLst>
              </a:tr>
              <a:tr h="149834">
                <a:tc>
                  <a:txBody>
                    <a:bodyPr/>
                    <a:lstStyle/>
                    <a:p>
                      <a:pPr algn="l" fontAlgn="b"/>
                      <a:r>
                        <a:rPr lang="fr-FR" sz="1000" b="0" i="0" u="none" strike="noStrike">
                          <a:solidFill>
                            <a:srgbClr val="000000"/>
                          </a:solidFill>
                          <a:effectLst/>
                          <a:latin typeface="Arial Narrow" panose="020B0606020202030204" pitchFamily="34" charset="0"/>
                        </a:rPr>
                        <a:t>Utilisation des outils web (réseaux sociaux, word press,…)</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476878"/>
                  </a:ext>
                </a:extLst>
              </a:tr>
              <a:tr h="149834">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674873"/>
                  </a:ext>
                </a:extLst>
              </a:tr>
              <a:tr h="269745">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000000"/>
                          </a:solidFill>
                          <a:effectLst/>
                          <a:latin typeface="Arial Narrow" panose="020B0606020202030204" pitchFamily="34" charset="0"/>
                        </a:rPr>
                        <a:t>Pas du tout satisfaisant</a:t>
                      </a:r>
                    </a:p>
                  </a:txBody>
                  <a:tcPr marL="3250" marR="3250" marT="32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a:solidFill>
                            <a:srgbClr val="000000"/>
                          </a:solidFill>
                          <a:effectLst/>
                          <a:latin typeface="Arial Narrow" panose="020B0606020202030204" pitchFamily="34" charset="0"/>
                        </a:rPr>
                        <a:t>Peu satisfaison</a:t>
                      </a:r>
                    </a:p>
                  </a:txBody>
                  <a:tcPr marL="3250" marR="3250" marT="3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a:solidFill>
                            <a:srgbClr val="000000"/>
                          </a:solidFill>
                          <a:effectLst/>
                          <a:latin typeface="Arial Narrow" panose="020B0606020202030204" pitchFamily="34" charset="0"/>
                        </a:rPr>
                        <a:t>satisfaisant</a:t>
                      </a:r>
                    </a:p>
                  </a:txBody>
                  <a:tcPr marL="3250" marR="3250" marT="32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a:solidFill>
                            <a:srgbClr val="000000"/>
                          </a:solidFill>
                          <a:effectLst/>
                          <a:latin typeface="Arial Narrow" panose="020B0606020202030204" pitchFamily="34" charset="0"/>
                        </a:rPr>
                        <a:t>Très satisfaisant</a:t>
                      </a:r>
                    </a:p>
                  </a:txBody>
                  <a:tcPr marL="3250" marR="3250" marT="32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13079961"/>
                  </a:ext>
                </a:extLst>
              </a:tr>
              <a:tr h="149834">
                <a:tc>
                  <a:txBody>
                    <a:bodyPr/>
                    <a:lstStyle/>
                    <a:p>
                      <a:pPr algn="ctr" fontAlgn="b"/>
                      <a:r>
                        <a:rPr lang="fr-FR" sz="1000" b="1" i="0" u="none" strike="noStrike">
                          <a:solidFill>
                            <a:srgbClr val="000000"/>
                          </a:solidFill>
                          <a:effectLst/>
                          <a:latin typeface="Arial Narrow" panose="020B0606020202030204" pitchFamily="34" charset="0"/>
                        </a:rPr>
                        <a:t>Connaissances</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218602445"/>
                  </a:ext>
                </a:extLst>
              </a:tr>
              <a:tr h="443244">
                <a:tc>
                  <a:txBody>
                    <a:bodyPr/>
                    <a:lstStyle/>
                    <a:p>
                      <a:pPr algn="l" fontAlgn="ctr"/>
                      <a:r>
                        <a:rPr lang="fr-FR" sz="1000" b="0" i="0" u="none" strike="noStrike">
                          <a:solidFill>
                            <a:srgbClr val="000000"/>
                          </a:solidFill>
                          <a:effectLst/>
                          <a:latin typeface="Arial Narrow" panose="020B0606020202030204" pitchFamily="34" charset="0"/>
                        </a:rPr>
                        <a:t>Vie Associative</a:t>
                      </a:r>
                      <a:br>
                        <a:rPr lang="fr-FR" sz="1000" b="0" i="0" u="none" strike="noStrike">
                          <a:solidFill>
                            <a:srgbClr val="000000"/>
                          </a:solidFill>
                          <a:effectLst/>
                          <a:latin typeface="Arial Narrow" panose="020B0606020202030204" pitchFamily="34" charset="0"/>
                        </a:rPr>
                      </a:br>
                      <a:r>
                        <a:rPr lang="fr-FR" sz="1000" b="0" i="0" u="none" strike="noStrike">
                          <a:solidFill>
                            <a:srgbClr val="000000"/>
                          </a:solidFill>
                          <a:effectLst/>
                          <a:latin typeface="Arial Narrow" panose="020B0606020202030204" pitchFamily="34" charset="0"/>
                        </a:rPr>
                        <a:t>(Droit et devoir des </a:t>
                      </a:r>
                      <a:r>
                        <a:rPr lang="fr-FR" sz="1000" b="0" i="0" u="none" strike="noStrike" err="1">
                          <a:solidFill>
                            <a:srgbClr val="000000"/>
                          </a:solidFill>
                          <a:effectLst/>
                          <a:latin typeface="Arial Narrow" panose="020B0606020202030204" pitchFamily="34" charset="0"/>
                        </a:rPr>
                        <a:t>bénévoles,Vie</a:t>
                      </a:r>
                      <a:r>
                        <a:rPr lang="fr-FR" sz="1000" b="0" i="0" u="none" strike="noStrike">
                          <a:solidFill>
                            <a:srgbClr val="000000"/>
                          </a:solidFill>
                          <a:effectLst/>
                          <a:latin typeface="Arial Narrow" panose="020B0606020202030204" pitchFamily="34" charset="0"/>
                        </a:rPr>
                        <a:t> statutaire, Financement associatif, Comptabilité, responsabilité des dirigeants, …)</a:t>
                      </a:r>
                    </a:p>
                  </a:txBody>
                  <a:tcPr marL="3250" marR="3250" marT="3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980885"/>
                  </a:ext>
                </a:extLst>
              </a:tr>
              <a:tr h="149834">
                <a:tc>
                  <a:txBody>
                    <a:bodyPr/>
                    <a:lstStyle/>
                    <a:p>
                      <a:pPr algn="l" fontAlgn="b"/>
                      <a:r>
                        <a:rPr lang="fr-FR" sz="1000" b="0" i="0" u="none" strike="noStrike">
                          <a:solidFill>
                            <a:srgbClr val="000000"/>
                          </a:solidFill>
                          <a:effectLst/>
                          <a:latin typeface="Arial Narrow" panose="020B0606020202030204" pitchFamily="34" charset="0"/>
                        </a:rPr>
                        <a:t>Organisation du sport en France</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997127"/>
                  </a:ext>
                </a:extLst>
              </a:tr>
              <a:tr h="282596">
                <a:tc>
                  <a:txBody>
                    <a:bodyPr/>
                    <a:lstStyle/>
                    <a:p>
                      <a:pPr algn="l" fontAlgn="b"/>
                      <a:r>
                        <a:rPr lang="fr-FR" sz="1000" b="0" i="0" u="none" strike="noStrike">
                          <a:solidFill>
                            <a:srgbClr val="000000"/>
                          </a:solidFill>
                          <a:effectLst/>
                          <a:latin typeface="Arial Narrow" panose="020B0606020202030204" pitchFamily="34" charset="0"/>
                        </a:rPr>
                        <a:t>Connaissance générale environnement (associatif/administration/collectivité)</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634663"/>
                  </a:ext>
                </a:extLst>
              </a:tr>
              <a:tr h="149834">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Arial Narrow" panose="020B0606020202030204" pitchFamily="34" charset="0"/>
                        </a:rPr>
                        <a:t> </a:t>
                      </a:r>
                    </a:p>
                  </a:txBody>
                  <a:tcPr marL="3250" marR="3250" marT="32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83659"/>
                  </a:ext>
                </a:extLst>
              </a:tr>
            </a:tbl>
          </a:graphicData>
        </a:graphic>
      </p:graphicFrame>
      <p:pic>
        <p:nvPicPr>
          <p:cNvPr id="2" name="Image 1">
            <a:extLst>
              <a:ext uri="{FF2B5EF4-FFF2-40B4-BE49-F238E27FC236}">
                <a16:creationId xmlns:a16="http://schemas.microsoft.com/office/drawing/2014/main" id="{197CFB63-45E3-13D6-3EED-ECD73D8EC920}"/>
              </a:ext>
            </a:extLst>
          </p:cNvPr>
          <p:cNvPicPr>
            <a:picLocks noChangeAspect="1"/>
          </p:cNvPicPr>
          <p:nvPr/>
        </p:nvPicPr>
        <p:blipFill>
          <a:blip r:embed="rId2"/>
          <a:stretch>
            <a:fillRect/>
          </a:stretch>
        </p:blipFill>
        <p:spPr>
          <a:xfrm>
            <a:off x="10729079" y="6312934"/>
            <a:ext cx="1331386" cy="423037"/>
          </a:xfrm>
          <a:prstGeom prst="rect">
            <a:avLst/>
          </a:prstGeom>
        </p:spPr>
      </p:pic>
      <p:pic>
        <p:nvPicPr>
          <p:cNvPr id="3" name="Image 2" descr="Une image contenant logo&#10;&#10;Description générée automatiquement">
            <a:extLst>
              <a:ext uri="{FF2B5EF4-FFF2-40B4-BE49-F238E27FC236}">
                <a16:creationId xmlns:a16="http://schemas.microsoft.com/office/drawing/2014/main" id="{33B6FDA2-767F-7BEA-C19B-76C55F6B5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432" y="5689068"/>
            <a:ext cx="1712680" cy="623866"/>
          </a:xfrm>
          <a:prstGeom prst="rect">
            <a:avLst/>
          </a:prstGeom>
        </p:spPr>
      </p:pic>
    </p:spTree>
    <p:extLst>
      <p:ext uri="{BB962C8B-B14F-4D97-AF65-F5344CB8AC3E}">
        <p14:creationId xmlns:p14="http://schemas.microsoft.com/office/powerpoint/2010/main" val="26589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D7AB56-62B4-439B-358C-E2AB69185560}"/>
              </a:ext>
            </a:extLst>
          </p:cNvPr>
          <p:cNvSpPr/>
          <p:nvPr/>
        </p:nvSpPr>
        <p:spPr>
          <a:xfrm>
            <a:off x="79513" y="126029"/>
            <a:ext cx="10649566"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C6E1EC1-537D-FBE3-5826-0F254B61B3BB}"/>
              </a:ext>
            </a:extLst>
          </p:cNvPr>
          <p:cNvSpPr txBox="1"/>
          <p:nvPr/>
        </p:nvSpPr>
        <p:spPr>
          <a:xfrm>
            <a:off x="1112009" y="340408"/>
            <a:ext cx="11000478"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Dois-je appliquer une convention collective ? Si oui, laquelle ? Est-elle obligatoire ?</a:t>
            </a:r>
          </a:p>
        </p:txBody>
      </p:sp>
      <p:sp>
        <p:nvSpPr>
          <p:cNvPr id="3" name="Rectangle 3">
            <a:extLst>
              <a:ext uri="{FF2B5EF4-FFF2-40B4-BE49-F238E27FC236}">
                <a16:creationId xmlns:a16="http://schemas.microsoft.com/office/drawing/2014/main" id="{7D46F1D5-F02D-769C-99F6-DF34D1810332}"/>
              </a:ext>
            </a:extLst>
          </p:cNvPr>
          <p:cNvSpPr txBox="1">
            <a:spLocks/>
          </p:cNvSpPr>
          <p:nvPr/>
        </p:nvSpPr>
        <p:spPr>
          <a:xfrm>
            <a:off x="1862416" y="3429000"/>
            <a:ext cx="4409176" cy="2440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92088">
              <a:buFont typeface="Arial" panose="020B0604020202020204" pitchFamily="34" charset="0"/>
              <a:buNone/>
            </a:pPr>
            <a:endParaRPr lang="fr-FR" altLang="fr-FR" sz="1800">
              <a:latin typeface="Arial Narrow" panose="020B0606020202030204" pitchFamily="34" charset="0"/>
            </a:endParaRPr>
          </a:p>
        </p:txBody>
      </p:sp>
      <p:sp>
        <p:nvSpPr>
          <p:cNvPr id="4" name="ZoneTexte 3">
            <a:extLst>
              <a:ext uri="{FF2B5EF4-FFF2-40B4-BE49-F238E27FC236}">
                <a16:creationId xmlns:a16="http://schemas.microsoft.com/office/drawing/2014/main" id="{D3832CFF-B7A3-9D9B-3A79-06975AC6A461}"/>
              </a:ext>
            </a:extLst>
          </p:cNvPr>
          <p:cNvSpPr txBox="1"/>
          <p:nvPr/>
        </p:nvSpPr>
        <p:spPr>
          <a:xfrm>
            <a:off x="601105" y="1576578"/>
            <a:ext cx="11276156" cy="923330"/>
          </a:xfrm>
          <a:prstGeom prst="rect">
            <a:avLst/>
          </a:prstGeom>
          <a:noFill/>
        </p:spPr>
        <p:txBody>
          <a:bodyPr wrap="square" rtlCol="0">
            <a:spAutoFit/>
          </a:bodyPr>
          <a:lstStyle/>
          <a:p>
            <a:r>
              <a:rPr lang="fr-FR" dirty="0">
                <a:latin typeface="Arial Narrow" panose="020B0606020202030204" pitchFamily="34" charset="0"/>
              </a:rPr>
              <a:t>Une CC est un accord écrit résultant de la négociation entre syndicats d’employeurs et de salariés. Régit les conditions d’emploi et de travail dans un secteur d’activité. Elle complète le code du travail et institue des dispositions que le code du travail ne permet pas comme les salaires minimums, un régime de prévoyance…</a:t>
            </a:r>
          </a:p>
        </p:txBody>
      </p:sp>
      <p:pic>
        <p:nvPicPr>
          <p:cNvPr id="5" name="Image 4">
            <a:extLst>
              <a:ext uri="{FF2B5EF4-FFF2-40B4-BE49-F238E27FC236}">
                <a16:creationId xmlns:a16="http://schemas.microsoft.com/office/drawing/2014/main" id="{F84C4763-4D22-FC9E-029C-D56560C48AE5}"/>
              </a:ext>
            </a:extLst>
          </p:cNvPr>
          <p:cNvPicPr>
            <a:picLocks noChangeAspect="1"/>
          </p:cNvPicPr>
          <p:nvPr/>
        </p:nvPicPr>
        <p:blipFill>
          <a:blip r:embed="rId2"/>
          <a:stretch>
            <a:fillRect/>
          </a:stretch>
        </p:blipFill>
        <p:spPr>
          <a:xfrm>
            <a:off x="10729079" y="6312934"/>
            <a:ext cx="1331386" cy="423037"/>
          </a:xfrm>
          <a:prstGeom prst="rect">
            <a:avLst/>
          </a:prstGeom>
        </p:spPr>
      </p:pic>
      <p:sp>
        <p:nvSpPr>
          <p:cNvPr id="6" name="ZoneTexte 5">
            <a:extLst>
              <a:ext uri="{FF2B5EF4-FFF2-40B4-BE49-F238E27FC236}">
                <a16:creationId xmlns:a16="http://schemas.microsoft.com/office/drawing/2014/main" id="{89D2EAEA-4232-59AA-5F8E-D9E9612A8F3E}"/>
              </a:ext>
            </a:extLst>
          </p:cNvPr>
          <p:cNvSpPr txBox="1"/>
          <p:nvPr/>
        </p:nvSpPr>
        <p:spPr>
          <a:xfrm>
            <a:off x="601105" y="2846065"/>
            <a:ext cx="6455678" cy="2031325"/>
          </a:xfrm>
          <a:prstGeom prst="rect">
            <a:avLst/>
          </a:prstGeom>
          <a:noFill/>
        </p:spPr>
        <p:txBody>
          <a:bodyPr wrap="square" rtlCol="0">
            <a:spAutoFit/>
          </a:bodyPr>
          <a:lstStyle/>
          <a:p>
            <a:r>
              <a:rPr lang="fr-FR" b="1" dirty="0">
                <a:latin typeface="Arial Narrow" panose="020B0606020202030204" pitchFamily="34" charset="0"/>
              </a:rPr>
              <a:t>Des indices pour connaître sa convention collective :</a:t>
            </a:r>
          </a:p>
          <a:p>
            <a:pPr marL="0" indent="192088">
              <a:buFont typeface="Arial" panose="020B0604020202020204" pitchFamily="34" charset="0"/>
              <a:buNone/>
            </a:pPr>
            <a:endParaRPr lang="fr-FR" altLang="fr-FR" sz="1800" b="1" dirty="0">
              <a:latin typeface="Arial Narrow" panose="020B0606020202030204" pitchFamily="34" charset="0"/>
            </a:endParaRPr>
          </a:p>
          <a:p>
            <a:pPr marL="0" indent="192088">
              <a:buFont typeface="Arial" panose="020B0604020202020204" pitchFamily="34" charset="0"/>
              <a:buNone/>
            </a:pPr>
            <a:r>
              <a:rPr lang="fr-FR" altLang="fr-FR" sz="1800" b="1" dirty="0">
                <a:latin typeface="Arial Narrow" panose="020B0606020202030204" pitchFamily="34" charset="0"/>
              </a:rPr>
              <a:t>La notion d’activité principale </a:t>
            </a:r>
            <a:endParaRPr lang="fr-FR" altLang="fr-FR" sz="1800" dirty="0">
              <a:latin typeface="Arial Narrow" panose="020B0606020202030204" pitchFamily="34" charset="0"/>
            </a:endParaRPr>
          </a:p>
          <a:p>
            <a:pPr marL="0" indent="192088"/>
            <a:r>
              <a:rPr lang="fr-FR" altLang="fr-FR" sz="1800" dirty="0">
                <a:latin typeface="Arial Narrow" panose="020B0606020202030204" pitchFamily="34" charset="0"/>
              </a:rPr>
              <a:t>Les indices : </a:t>
            </a:r>
          </a:p>
          <a:p>
            <a:pPr lvl="1">
              <a:buFontTx/>
              <a:buChar char="-"/>
            </a:pPr>
            <a:r>
              <a:rPr lang="fr-FR" altLang="fr-FR" sz="1800" dirty="0">
                <a:latin typeface="Arial Narrow" panose="020B0606020202030204" pitchFamily="34" charset="0"/>
              </a:rPr>
              <a:t> L’activité économique principale de l’association (Code APE) </a:t>
            </a:r>
          </a:p>
          <a:p>
            <a:pPr lvl="1">
              <a:buFontTx/>
              <a:buChar char="-"/>
            </a:pPr>
            <a:r>
              <a:rPr lang="fr-FR" altLang="fr-FR" sz="1800" dirty="0">
                <a:latin typeface="Arial Narrow" panose="020B0606020202030204" pitchFamily="34" charset="0"/>
              </a:rPr>
              <a:t> </a:t>
            </a:r>
            <a:r>
              <a:rPr lang="fr-FR" altLang="fr-FR" sz="1800">
                <a:latin typeface="Arial Narrow" panose="020B0606020202030204" pitchFamily="34" charset="0"/>
              </a:rPr>
              <a:t>Chiffre d’affaires</a:t>
            </a:r>
            <a:endParaRPr lang="fr-FR" altLang="fr-FR" sz="1800" dirty="0">
              <a:latin typeface="Arial Narrow" panose="020B0606020202030204" pitchFamily="34" charset="0"/>
            </a:endParaRPr>
          </a:p>
          <a:p>
            <a:r>
              <a:rPr lang="fr-FR" dirty="0">
                <a:latin typeface="Arial Narrow" panose="020B0606020202030204" pitchFamily="34" charset="0"/>
              </a:rPr>
              <a:t>L’inspection du travail doit vous renseigner sur votre CC.</a:t>
            </a:r>
            <a:endParaRPr lang="fr-FR" dirty="0"/>
          </a:p>
        </p:txBody>
      </p:sp>
      <p:sp>
        <p:nvSpPr>
          <p:cNvPr id="7" name="ZoneTexte 6">
            <a:extLst>
              <a:ext uri="{FF2B5EF4-FFF2-40B4-BE49-F238E27FC236}">
                <a16:creationId xmlns:a16="http://schemas.microsoft.com/office/drawing/2014/main" id="{568D9FC5-ABBC-ABDB-019B-AF3383AE0E3D}"/>
              </a:ext>
            </a:extLst>
          </p:cNvPr>
          <p:cNvSpPr txBox="1"/>
          <p:nvPr/>
        </p:nvSpPr>
        <p:spPr>
          <a:xfrm>
            <a:off x="601105" y="5235560"/>
            <a:ext cx="11181522" cy="1200329"/>
          </a:xfrm>
          <a:prstGeom prst="rect">
            <a:avLst/>
          </a:prstGeom>
          <a:noFill/>
        </p:spPr>
        <p:txBody>
          <a:bodyPr wrap="square" rtlCol="0">
            <a:spAutoFit/>
          </a:bodyPr>
          <a:lstStyle/>
          <a:p>
            <a:r>
              <a:rPr lang="fr-FR" dirty="0">
                <a:latin typeface="Arial Narrow" panose="020B0606020202030204" pitchFamily="34" charset="0"/>
              </a:rPr>
              <a:t>Appliquer une CC est fortement conseillé et devient obligatoire si :</a:t>
            </a:r>
          </a:p>
          <a:p>
            <a:pPr marL="285750" indent="-285750">
              <a:buFontTx/>
              <a:buChar char="-"/>
            </a:pPr>
            <a:r>
              <a:rPr lang="fr-FR" dirty="0">
                <a:latin typeface="Arial Narrow" panose="020B0606020202030204" pitchFamily="34" charset="0"/>
              </a:rPr>
              <a:t>l’association adhère à l’organisation patronale signataire de la convention</a:t>
            </a:r>
          </a:p>
          <a:p>
            <a:pPr marL="285750" indent="-285750">
              <a:buFontTx/>
              <a:buChar char="-"/>
            </a:pPr>
            <a:r>
              <a:rPr lang="fr-FR" dirty="0">
                <a:latin typeface="Arial Narrow" panose="020B0606020202030204" pitchFamily="34" charset="0"/>
              </a:rPr>
              <a:t>La convention est « étendue » par un arrêté du ministère chargé du travail et publié au JO. La CC est alors obligatoire pour les association dont l’activité principale rentre dans le champ d’application</a:t>
            </a:r>
          </a:p>
        </p:txBody>
      </p:sp>
      <p:pic>
        <p:nvPicPr>
          <p:cNvPr id="8" name="Image 7" descr="Une image contenant logo&#10;&#10;Description générée automatiquement">
            <a:extLst>
              <a:ext uri="{FF2B5EF4-FFF2-40B4-BE49-F238E27FC236}">
                <a16:creationId xmlns:a16="http://schemas.microsoft.com/office/drawing/2014/main" id="{AA5ABB70-7A8D-AF16-B80E-39D561715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11" name="Image 10" descr="Une image contenant roue, matériel&#10;&#10;Description générée automatiquement">
            <a:extLst>
              <a:ext uri="{FF2B5EF4-FFF2-40B4-BE49-F238E27FC236}">
                <a16:creationId xmlns:a16="http://schemas.microsoft.com/office/drawing/2014/main" id="{7499EED9-65ED-D3B9-6AA4-96C0FA04E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36" y="226293"/>
            <a:ext cx="803137" cy="689893"/>
          </a:xfrm>
          <a:prstGeom prst="rect">
            <a:avLst/>
          </a:prstGeom>
        </p:spPr>
      </p:pic>
    </p:spTree>
    <p:extLst>
      <p:ext uri="{BB962C8B-B14F-4D97-AF65-F5344CB8AC3E}">
        <p14:creationId xmlns:p14="http://schemas.microsoft.com/office/powerpoint/2010/main" val="209768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6F2E4A-00E0-06C7-9405-518EBD287FF2}"/>
              </a:ext>
            </a:extLst>
          </p:cNvPr>
          <p:cNvSpPr/>
          <p:nvPr/>
        </p:nvSpPr>
        <p:spPr>
          <a:xfrm>
            <a:off x="79512" y="126029"/>
            <a:ext cx="6138407"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97B702E-947C-8B7E-8F64-CFB35CBA0ACA}"/>
              </a:ext>
            </a:extLst>
          </p:cNvPr>
          <p:cNvSpPr txBox="1"/>
          <p:nvPr/>
        </p:nvSpPr>
        <p:spPr>
          <a:xfrm>
            <a:off x="968071" y="340408"/>
            <a:ext cx="5945739"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Quel contrat dois-je proposer à mon salarié ?</a:t>
            </a:r>
          </a:p>
        </p:txBody>
      </p:sp>
      <p:sp>
        <p:nvSpPr>
          <p:cNvPr id="5" name="Rectangle 3">
            <a:extLst>
              <a:ext uri="{FF2B5EF4-FFF2-40B4-BE49-F238E27FC236}">
                <a16:creationId xmlns:a16="http://schemas.microsoft.com/office/drawing/2014/main" id="{E7E73B4E-4C73-5401-BB78-63B37DEA7362}"/>
              </a:ext>
            </a:extLst>
          </p:cNvPr>
          <p:cNvSpPr txBox="1">
            <a:spLocks noChangeArrowheads="1"/>
          </p:cNvSpPr>
          <p:nvPr/>
        </p:nvSpPr>
        <p:spPr>
          <a:xfrm>
            <a:off x="480391" y="1250286"/>
            <a:ext cx="10084904" cy="2035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defRPr/>
            </a:pPr>
            <a:r>
              <a:rPr lang="fr-FR" altLang="fr-FR" sz="1800" dirty="0">
                <a:latin typeface="Arial Narrow" panose="020B0606020202030204" pitchFamily="34" charset="0"/>
              </a:rPr>
              <a:t>Le CDI :</a:t>
            </a:r>
          </a:p>
          <a:p>
            <a:pPr marL="0" indent="0">
              <a:buFont typeface="Arial" panose="020B0604020202020204" pitchFamily="34" charset="0"/>
              <a:buNone/>
              <a:defRPr/>
            </a:pPr>
            <a:r>
              <a:rPr lang="fr-FR" altLang="fr-FR" sz="1800" dirty="0">
                <a:latin typeface="Arial Narrow" panose="020B0606020202030204" pitchFamily="34" charset="0"/>
              </a:rPr>
              <a:t>C’est la forme légale et permanente du contrat de travail.</a:t>
            </a:r>
          </a:p>
          <a:p>
            <a:pPr marL="0" indent="0">
              <a:buFont typeface="Arial" panose="020B0604020202020204" pitchFamily="34" charset="0"/>
              <a:buNone/>
              <a:defRPr/>
            </a:pPr>
            <a:endParaRPr lang="fr-FR" altLang="fr-FR" sz="1800" dirty="0">
              <a:latin typeface="Arial Narrow" panose="020B0606020202030204" pitchFamily="34" charset="0"/>
            </a:endParaRPr>
          </a:p>
          <a:p>
            <a:pPr>
              <a:buFont typeface="Wingdings" pitchFamily="2" charset="2"/>
              <a:buChar char="Ø"/>
              <a:defRPr/>
            </a:pPr>
            <a:r>
              <a:rPr lang="fr-FR" altLang="fr-FR" sz="1800" dirty="0">
                <a:latin typeface="Arial Narrow" panose="020B0606020202030204" pitchFamily="34" charset="0"/>
              </a:rPr>
              <a:t>Le CDD </a:t>
            </a:r>
          </a:p>
          <a:p>
            <a:pPr marL="0" indent="0">
              <a:buFont typeface="Arial" panose="020B0604020202020204" pitchFamily="34" charset="0"/>
              <a:buNone/>
              <a:defRPr/>
            </a:pPr>
            <a:r>
              <a:rPr lang="fr-FR" altLang="fr-FR" sz="1800" dirty="0">
                <a:latin typeface="Arial Narrow" panose="020B0606020202030204" pitchFamily="34" charset="0"/>
              </a:rPr>
              <a:t>Doit rester l’exception.</a:t>
            </a:r>
          </a:p>
        </p:txBody>
      </p:sp>
      <p:sp>
        <p:nvSpPr>
          <p:cNvPr id="6" name="Rectangle 2">
            <a:extLst>
              <a:ext uri="{FF2B5EF4-FFF2-40B4-BE49-F238E27FC236}">
                <a16:creationId xmlns:a16="http://schemas.microsoft.com/office/drawing/2014/main" id="{692B322C-3F90-6C0B-1CCB-C1C78F3D6B5B}"/>
              </a:ext>
            </a:extLst>
          </p:cNvPr>
          <p:cNvSpPr txBox="1">
            <a:spLocks/>
          </p:cNvSpPr>
          <p:nvPr/>
        </p:nvSpPr>
        <p:spPr>
          <a:xfrm>
            <a:off x="3104321" y="2760279"/>
            <a:ext cx="10515600"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2000" dirty="0">
                <a:latin typeface="Arial Narrow" panose="020B0606020202030204" pitchFamily="34" charset="0"/>
              </a:rPr>
              <a:t>Les cas de recours :</a:t>
            </a:r>
          </a:p>
        </p:txBody>
      </p:sp>
      <p:sp>
        <p:nvSpPr>
          <p:cNvPr id="7" name="Rectangle 3">
            <a:extLst>
              <a:ext uri="{FF2B5EF4-FFF2-40B4-BE49-F238E27FC236}">
                <a16:creationId xmlns:a16="http://schemas.microsoft.com/office/drawing/2014/main" id="{1BB9029F-6A3D-31E9-56BF-314979ACE933}"/>
              </a:ext>
            </a:extLst>
          </p:cNvPr>
          <p:cNvSpPr txBox="1">
            <a:spLocks/>
          </p:cNvSpPr>
          <p:nvPr/>
        </p:nvSpPr>
        <p:spPr>
          <a:xfrm>
            <a:off x="3104321" y="3285943"/>
            <a:ext cx="8140191" cy="2988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altLang="fr-FR" sz="1800" dirty="0">
                <a:latin typeface="Arial Narrow" panose="020B0606020202030204" pitchFamily="34" charset="0"/>
              </a:rPr>
              <a:t>Remplacement d’un salarié absent</a:t>
            </a:r>
          </a:p>
          <a:p>
            <a:pPr>
              <a:buFont typeface="Wingdings" panose="05000000000000000000" pitchFamily="2" charset="2"/>
              <a:buChar char="Ø"/>
            </a:pPr>
            <a:r>
              <a:rPr lang="fr-FR" altLang="fr-FR" sz="1800" dirty="0">
                <a:latin typeface="Arial Narrow" panose="020B0606020202030204" pitchFamily="34" charset="0"/>
              </a:rPr>
              <a:t>Accroissement temporaire d’activité</a:t>
            </a:r>
          </a:p>
          <a:p>
            <a:pPr>
              <a:buFont typeface="Wingdings" panose="05000000000000000000" pitchFamily="2" charset="2"/>
              <a:buChar char="Ø"/>
            </a:pPr>
            <a:r>
              <a:rPr lang="fr-FR" altLang="fr-FR" sz="1800" dirty="0">
                <a:latin typeface="Arial Narrow" panose="020B0606020202030204" pitchFamily="34" charset="0"/>
              </a:rPr>
              <a:t>Exécution de travaux temporaires par nature</a:t>
            </a:r>
          </a:p>
          <a:p>
            <a:pPr lvl="2"/>
            <a:r>
              <a:rPr lang="fr-FR" altLang="fr-FR" sz="1800" dirty="0">
                <a:latin typeface="Arial Narrow" panose="020B0606020202030204" pitchFamily="34" charset="0"/>
              </a:rPr>
              <a:t>Contrat saisonnier </a:t>
            </a:r>
          </a:p>
          <a:p>
            <a:pPr lvl="2"/>
            <a:r>
              <a:rPr lang="fr-FR" altLang="fr-FR" sz="1800" dirty="0">
                <a:latin typeface="Arial Narrow" panose="020B0606020202030204" pitchFamily="34" charset="0"/>
              </a:rPr>
              <a:t>Contrat d’intervention</a:t>
            </a:r>
          </a:p>
          <a:p>
            <a:pPr>
              <a:buFont typeface="Wingdings" panose="05000000000000000000" pitchFamily="2" charset="2"/>
              <a:buChar char="Ø"/>
            </a:pPr>
            <a:r>
              <a:rPr lang="fr-FR" altLang="fr-FR" sz="1800" dirty="0">
                <a:latin typeface="Arial Narrow" panose="020B0606020202030204" pitchFamily="34" charset="0"/>
              </a:rPr>
              <a:t>Dispositifs liés à la politique de l’emploi</a:t>
            </a:r>
          </a:p>
          <a:p>
            <a:pPr marL="0" indent="0">
              <a:buNone/>
            </a:pPr>
            <a:r>
              <a:rPr lang="fr-FR" altLang="fr-FR" sz="1800" dirty="0">
                <a:latin typeface="Arial Narrow" panose="020B0606020202030204" pitchFamily="34" charset="0"/>
              </a:rPr>
              <a:t>(CDD spécifique pour les sportifs et entraineurs professionnels (</a:t>
            </a:r>
            <a:r>
              <a:rPr lang="fr-FR" altLang="fr-FR" sz="1800" dirty="0" err="1">
                <a:latin typeface="Arial Narrow" panose="020B0606020202030204" pitchFamily="34" charset="0"/>
              </a:rPr>
              <a:t>ref</a:t>
            </a:r>
            <a:r>
              <a:rPr lang="fr-FR" altLang="fr-FR" sz="1800" dirty="0">
                <a:latin typeface="Arial Narrow" panose="020B0606020202030204" pitchFamily="34" charset="0"/>
              </a:rPr>
              <a:t> art.222-2 du code du sport))</a:t>
            </a:r>
          </a:p>
        </p:txBody>
      </p:sp>
      <p:pic>
        <p:nvPicPr>
          <p:cNvPr id="3" name="Image 2">
            <a:extLst>
              <a:ext uri="{FF2B5EF4-FFF2-40B4-BE49-F238E27FC236}">
                <a16:creationId xmlns:a16="http://schemas.microsoft.com/office/drawing/2014/main" id="{B539B2A5-26DD-0098-C171-E2AC709D1B3B}"/>
              </a:ext>
            </a:extLst>
          </p:cNvPr>
          <p:cNvPicPr>
            <a:picLocks noChangeAspect="1"/>
          </p:cNvPicPr>
          <p:nvPr/>
        </p:nvPicPr>
        <p:blipFill>
          <a:blip r:embed="rId2"/>
          <a:stretch>
            <a:fillRect/>
          </a:stretch>
        </p:blipFill>
        <p:spPr>
          <a:xfrm>
            <a:off x="10729079" y="6312934"/>
            <a:ext cx="1331386" cy="423037"/>
          </a:xfrm>
          <a:prstGeom prst="rect">
            <a:avLst/>
          </a:prstGeom>
        </p:spPr>
      </p:pic>
      <p:pic>
        <p:nvPicPr>
          <p:cNvPr id="4" name="Image 3" descr="Une image contenant logo&#10;&#10;Description générée automatiquement">
            <a:extLst>
              <a:ext uri="{FF2B5EF4-FFF2-40B4-BE49-F238E27FC236}">
                <a16:creationId xmlns:a16="http://schemas.microsoft.com/office/drawing/2014/main" id="{BE312C90-B0CD-B8A2-424C-B45302C71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10" name="Image 9" descr="Une image contenant roue, matériel&#10;&#10;Description générée automatiquement">
            <a:extLst>
              <a:ext uri="{FF2B5EF4-FFF2-40B4-BE49-F238E27FC236}">
                <a16:creationId xmlns:a16="http://schemas.microsoft.com/office/drawing/2014/main" id="{3AE6C22B-564A-00D6-9BED-6B81C5370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85" y="226293"/>
            <a:ext cx="803137" cy="689893"/>
          </a:xfrm>
          <a:prstGeom prst="rect">
            <a:avLst/>
          </a:prstGeom>
        </p:spPr>
      </p:pic>
    </p:spTree>
    <p:extLst>
      <p:ext uri="{BB962C8B-B14F-4D97-AF65-F5344CB8AC3E}">
        <p14:creationId xmlns:p14="http://schemas.microsoft.com/office/powerpoint/2010/main" val="399948750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6DB21B-54DA-1E6F-B22D-A7264C1B692C}"/>
              </a:ext>
            </a:extLst>
          </p:cNvPr>
          <p:cNvSpPr/>
          <p:nvPr/>
        </p:nvSpPr>
        <p:spPr>
          <a:xfrm>
            <a:off x="79512" y="126029"/>
            <a:ext cx="6179047"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97B702E-947C-8B7E-8F64-CFB35CBA0ACA}"/>
              </a:ext>
            </a:extLst>
          </p:cNvPr>
          <p:cNvSpPr txBox="1"/>
          <p:nvPr/>
        </p:nvSpPr>
        <p:spPr>
          <a:xfrm>
            <a:off x="978231" y="340408"/>
            <a:ext cx="5945739"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Quel contrat dois-je proposer à mon salarié ?</a:t>
            </a:r>
          </a:p>
        </p:txBody>
      </p:sp>
      <p:sp>
        <p:nvSpPr>
          <p:cNvPr id="5" name="Rectangle 3">
            <a:extLst>
              <a:ext uri="{FF2B5EF4-FFF2-40B4-BE49-F238E27FC236}">
                <a16:creationId xmlns:a16="http://schemas.microsoft.com/office/drawing/2014/main" id="{E7E73B4E-4C73-5401-BB78-63B37DEA7362}"/>
              </a:ext>
            </a:extLst>
          </p:cNvPr>
          <p:cNvSpPr txBox="1">
            <a:spLocks noChangeArrowheads="1"/>
          </p:cNvSpPr>
          <p:nvPr/>
        </p:nvSpPr>
        <p:spPr>
          <a:xfrm>
            <a:off x="480391" y="1250286"/>
            <a:ext cx="10084904" cy="2035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defRPr/>
            </a:pPr>
            <a:r>
              <a:rPr lang="fr-FR" altLang="fr-FR" sz="1800" dirty="0">
                <a:latin typeface="Arial Narrow" panose="020B0606020202030204" pitchFamily="34" charset="0"/>
              </a:rPr>
              <a:t>Le CDI :</a:t>
            </a:r>
          </a:p>
          <a:p>
            <a:pPr marL="0" indent="0">
              <a:buFont typeface="Arial" panose="020B0604020202020204" pitchFamily="34" charset="0"/>
              <a:buNone/>
              <a:defRPr/>
            </a:pPr>
            <a:r>
              <a:rPr lang="fr-FR" altLang="fr-FR" sz="1800" dirty="0">
                <a:latin typeface="Arial Narrow" panose="020B0606020202030204" pitchFamily="34" charset="0"/>
              </a:rPr>
              <a:t>C’est la forme légale et permanente du contrat de travail.</a:t>
            </a:r>
          </a:p>
          <a:p>
            <a:pPr marL="0" indent="0">
              <a:buFont typeface="Arial" panose="020B0604020202020204" pitchFamily="34" charset="0"/>
              <a:buNone/>
              <a:defRPr/>
            </a:pPr>
            <a:endParaRPr lang="fr-FR" altLang="fr-FR" sz="1800" dirty="0">
              <a:latin typeface="Arial Narrow" panose="020B0606020202030204" pitchFamily="34" charset="0"/>
            </a:endParaRPr>
          </a:p>
          <a:p>
            <a:pPr>
              <a:buFont typeface="Wingdings" pitchFamily="2" charset="2"/>
              <a:buChar char="Ø"/>
              <a:defRPr/>
            </a:pPr>
            <a:r>
              <a:rPr lang="fr-FR" altLang="fr-FR" sz="1800" dirty="0">
                <a:latin typeface="Arial Narrow" panose="020B0606020202030204" pitchFamily="34" charset="0"/>
              </a:rPr>
              <a:t>Le CDD </a:t>
            </a:r>
          </a:p>
          <a:p>
            <a:pPr marL="0" indent="0">
              <a:buFont typeface="Arial" panose="020B0604020202020204" pitchFamily="34" charset="0"/>
              <a:buNone/>
              <a:defRPr/>
            </a:pPr>
            <a:r>
              <a:rPr lang="fr-FR" altLang="fr-FR" sz="1800" dirty="0">
                <a:latin typeface="Arial Narrow" panose="020B0606020202030204" pitchFamily="34" charset="0"/>
              </a:rPr>
              <a:t>Doit rester l’exception.</a:t>
            </a:r>
          </a:p>
        </p:txBody>
      </p:sp>
      <p:sp>
        <p:nvSpPr>
          <p:cNvPr id="6" name="Rectangle 2">
            <a:extLst>
              <a:ext uri="{FF2B5EF4-FFF2-40B4-BE49-F238E27FC236}">
                <a16:creationId xmlns:a16="http://schemas.microsoft.com/office/drawing/2014/main" id="{692B322C-3F90-6C0B-1CCB-C1C78F3D6B5B}"/>
              </a:ext>
            </a:extLst>
          </p:cNvPr>
          <p:cNvSpPr txBox="1">
            <a:spLocks/>
          </p:cNvSpPr>
          <p:nvPr/>
        </p:nvSpPr>
        <p:spPr>
          <a:xfrm>
            <a:off x="3104321" y="2760279"/>
            <a:ext cx="10515600"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2000">
                <a:latin typeface="Arial Narrow" panose="020B0606020202030204" pitchFamily="34" charset="0"/>
              </a:rPr>
              <a:t>Les cas de recours :</a:t>
            </a:r>
          </a:p>
        </p:txBody>
      </p:sp>
      <p:sp>
        <p:nvSpPr>
          <p:cNvPr id="7" name="Rectangle 3">
            <a:extLst>
              <a:ext uri="{FF2B5EF4-FFF2-40B4-BE49-F238E27FC236}">
                <a16:creationId xmlns:a16="http://schemas.microsoft.com/office/drawing/2014/main" id="{1BB9029F-6A3D-31E9-56BF-314979ACE933}"/>
              </a:ext>
            </a:extLst>
          </p:cNvPr>
          <p:cNvSpPr txBox="1">
            <a:spLocks/>
          </p:cNvSpPr>
          <p:nvPr/>
        </p:nvSpPr>
        <p:spPr>
          <a:xfrm>
            <a:off x="3104321" y="3285943"/>
            <a:ext cx="8140191" cy="2988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altLang="fr-FR" sz="1800">
                <a:latin typeface="Arial Narrow" panose="020B0606020202030204" pitchFamily="34" charset="0"/>
              </a:rPr>
              <a:t>Remplacement d’un salarié absent</a:t>
            </a:r>
          </a:p>
          <a:p>
            <a:pPr>
              <a:buFont typeface="Wingdings" panose="05000000000000000000" pitchFamily="2" charset="2"/>
              <a:buChar char="Ø"/>
            </a:pPr>
            <a:r>
              <a:rPr lang="fr-FR" altLang="fr-FR" sz="1800">
                <a:latin typeface="Arial Narrow" panose="020B0606020202030204" pitchFamily="34" charset="0"/>
              </a:rPr>
              <a:t>Accroissement temporaire d’activité</a:t>
            </a:r>
          </a:p>
          <a:p>
            <a:pPr>
              <a:buFont typeface="Wingdings" panose="05000000000000000000" pitchFamily="2" charset="2"/>
              <a:buChar char="Ø"/>
            </a:pPr>
            <a:r>
              <a:rPr lang="fr-FR" altLang="fr-FR" sz="1800">
                <a:latin typeface="Arial Narrow" panose="020B0606020202030204" pitchFamily="34" charset="0"/>
              </a:rPr>
              <a:t>Exécution de travaux temporaires par nature</a:t>
            </a:r>
          </a:p>
          <a:p>
            <a:pPr lvl="2"/>
            <a:r>
              <a:rPr lang="fr-FR" altLang="fr-FR" sz="1800">
                <a:latin typeface="Arial Narrow" panose="020B0606020202030204" pitchFamily="34" charset="0"/>
              </a:rPr>
              <a:t>Contrat saisonnier </a:t>
            </a:r>
          </a:p>
          <a:p>
            <a:pPr lvl="2"/>
            <a:r>
              <a:rPr lang="fr-FR" altLang="fr-FR" sz="1800">
                <a:latin typeface="Arial Narrow" panose="020B0606020202030204" pitchFamily="34" charset="0"/>
              </a:rPr>
              <a:t>Contrat d’intervention</a:t>
            </a:r>
          </a:p>
          <a:p>
            <a:pPr>
              <a:buFont typeface="Wingdings" panose="05000000000000000000" pitchFamily="2" charset="2"/>
              <a:buChar char="Ø"/>
            </a:pPr>
            <a:r>
              <a:rPr lang="fr-FR" altLang="fr-FR" sz="1800">
                <a:latin typeface="Arial Narrow" panose="020B0606020202030204" pitchFamily="34" charset="0"/>
              </a:rPr>
              <a:t>Dispositifs liés à la politique de l’emploi</a:t>
            </a:r>
          </a:p>
          <a:p>
            <a:pPr marL="0" indent="0">
              <a:buNone/>
            </a:pPr>
            <a:r>
              <a:rPr lang="fr-FR" altLang="fr-FR" sz="1800">
                <a:latin typeface="Arial Narrow" panose="020B0606020202030204" pitchFamily="34" charset="0"/>
              </a:rPr>
              <a:t>(CDD spécifique pour les sportifs et entraineurs professionnels (</a:t>
            </a:r>
            <a:r>
              <a:rPr lang="fr-FR" altLang="fr-FR" sz="1800" err="1">
                <a:latin typeface="Arial Narrow" panose="020B0606020202030204" pitchFamily="34" charset="0"/>
              </a:rPr>
              <a:t>ref</a:t>
            </a:r>
            <a:r>
              <a:rPr lang="fr-FR" altLang="fr-FR" sz="1800">
                <a:latin typeface="Arial Narrow" panose="020B0606020202030204" pitchFamily="34" charset="0"/>
              </a:rPr>
              <a:t> art.222-2 du code du sport))</a:t>
            </a:r>
          </a:p>
        </p:txBody>
      </p:sp>
      <p:pic>
        <p:nvPicPr>
          <p:cNvPr id="3" name="Image 2">
            <a:extLst>
              <a:ext uri="{FF2B5EF4-FFF2-40B4-BE49-F238E27FC236}">
                <a16:creationId xmlns:a16="http://schemas.microsoft.com/office/drawing/2014/main" id="{B539B2A5-26DD-0098-C171-E2AC709D1B3B}"/>
              </a:ext>
            </a:extLst>
          </p:cNvPr>
          <p:cNvPicPr>
            <a:picLocks noChangeAspect="1"/>
          </p:cNvPicPr>
          <p:nvPr/>
        </p:nvPicPr>
        <p:blipFill>
          <a:blip r:embed="rId2"/>
          <a:stretch>
            <a:fillRect/>
          </a:stretch>
        </p:blipFill>
        <p:spPr>
          <a:xfrm>
            <a:off x="10729079" y="6312934"/>
            <a:ext cx="1331386" cy="423037"/>
          </a:xfrm>
          <a:prstGeom prst="rect">
            <a:avLst/>
          </a:prstGeom>
        </p:spPr>
      </p:pic>
      <p:pic>
        <p:nvPicPr>
          <p:cNvPr id="4" name="Image 3" descr="Une image contenant logo&#10;&#10;Description générée automatiquement">
            <a:extLst>
              <a:ext uri="{FF2B5EF4-FFF2-40B4-BE49-F238E27FC236}">
                <a16:creationId xmlns:a16="http://schemas.microsoft.com/office/drawing/2014/main" id="{BE312C90-B0CD-B8A2-424C-B45302C71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9" name="Picture 2" descr="Illustration Vectorielle Signe Dinformation Important Vecteurs libres de  droits et plus d'images vectorielles de Concentration - iStock">
            <a:extLst>
              <a:ext uri="{FF2B5EF4-FFF2-40B4-BE49-F238E27FC236}">
                <a16:creationId xmlns:a16="http://schemas.microsoft.com/office/drawing/2014/main" id="{60A2CA26-5EEB-CDD0-493C-428A479B640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5868" y="1672367"/>
            <a:ext cx="1590262" cy="1590262"/>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392F99A-C761-4374-D9AD-85557AAE0A7A}"/>
              </a:ext>
            </a:extLst>
          </p:cNvPr>
          <p:cNvSpPr txBox="1"/>
          <p:nvPr/>
        </p:nvSpPr>
        <p:spPr>
          <a:xfrm>
            <a:off x="8647043" y="2763078"/>
            <a:ext cx="3150705" cy="1200329"/>
          </a:xfrm>
          <a:prstGeom prst="rect">
            <a:avLst/>
          </a:prstGeom>
          <a:noFill/>
        </p:spPr>
        <p:txBody>
          <a:bodyPr wrap="square" rtlCol="0">
            <a:spAutoFit/>
          </a:bodyPr>
          <a:lstStyle/>
          <a:p>
            <a:r>
              <a:rPr lang="fr-FR">
                <a:latin typeface="Arial Narrow" panose="020B0606020202030204" pitchFamily="34" charset="0"/>
              </a:rPr>
              <a:t>DANS LE SPORT :</a:t>
            </a:r>
          </a:p>
          <a:p>
            <a:r>
              <a:rPr lang="fr-FR">
                <a:latin typeface="Arial Narrow" panose="020B0606020202030204" pitchFamily="34" charset="0"/>
              </a:rPr>
              <a:t>Le futur salarié doit être en possession de sa carte professionnelle d’éducateur sportif</a:t>
            </a:r>
          </a:p>
        </p:txBody>
      </p:sp>
      <p:pic>
        <p:nvPicPr>
          <p:cNvPr id="12" name="Image 11" descr="Une image contenant roue, matériel&#10;&#10;Description générée automatiquement">
            <a:extLst>
              <a:ext uri="{FF2B5EF4-FFF2-40B4-BE49-F238E27FC236}">
                <a16:creationId xmlns:a16="http://schemas.microsoft.com/office/drawing/2014/main" id="{C9908886-3778-C076-5A17-7CFB9C9808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094" y="226293"/>
            <a:ext cx="803137" cy="689893"/>
          </a:xfrm>
          <a:prstGeom prst="rect">
            <a:avLst/>
          </a:prstGeom>
        </p:spPr>
      </p:pic>
    </p:spTree>
    <p:extLst>
      <p:ext uri="{BB962C8B-B14F-4D97-AF65-F5344CB8AC3E}">
        <p14:creationId xmlns:p14="http://schemas.microsoft.com/office/powerpoint/2010/main" val="30859418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21E878-6B7E-57EE-786B-51040258D500}"/>
              </a:ext>
            </a:extLst>
          </p:cNvPr>
          <p:cNvSpPr/>
          <p:nvPr/>
        </p:nvSpPr>
        <p:spPr>
          <a:xfrm>
            <a:off x="210377" y="155847"/>
            <a:ext cx="4870174"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Rectangle 2">
            <a:extLst>
              <a:ext uri="{FF2B5EF4-FFF2-40B4-BE49-F238E27FC236}">
                <a16:creationId xmlns:a16="http://schemas.microsoft.com/office/drawing/2014/main" id="{028BBA4A-1938-A8D1-D0AE-2668B8F97FAD}"/>
              </a:ext>
            </a:extLst>
          </p:cNvPr>
          <p:cNvSpPr txBox="1">
            <a:spLocks/>
          </p:cNvSpPr>
          <p:nvPr/>
        </p:nvSpPr>
        <p:spPr>
          <a:xfrm>
            <a:off x="1125855" y="430229"/>
            <a:ext cx="4409661" cy="51577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2400">
                <a:solidFill>
                  <a:schemeClr val="bg1"/>
                </a:solidFill>
                <a:latin typeface="Arial Narrow" panose="020B0606020202030204" pitchFamily="34" charset="0"/>
              </a:rPr>
              <a:t>Les clauses obligatoires du contrat</a:t>
            </a:r>
          </a:p>
        </p:txBody>
      </p:sp>
      <p:sp>
        <p:nvSpPr>
          <p:cNvPr id="3" name="Rectangle 3">
            <a:extLst>
              <a:ext uri="{FF2B5EF4-FFF2-40B4-BE49-F238E27FC236}">
                <a16:creationId xmlns:a16="http://schemas.microsoft.com/office/drawing/2014/main" id="{A0E2F14A-DAF4-7E7F-1D6E-B73F858A9231}"/>
              </a:ext>
            </a:extLst>
          </p:cNvPr>
          <p:cNvSpPr txBox="1">
            <a:spLocks noChangeArrowheads="1"/>
          </p:cNvSpPr>
          <p:nvPr/>
        </p:nvSpPr>
        <p:spPr>
          <a:xfrm>
            <a:off x="563221" y="1516982"/>
            <a:ext cx="6646692" cy="2965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fr-FR" altLang="fr-FR" sz="2000" dirty="0">
                <a:latin typeface="Arial Narrow" panose="020B0606020202030204" pitchFamily="34" charset="0"/>
              </a:rPr>
              <a:t>Le lieu de travail</a:t>
            </a:r>
          </a:p>
          <a:p>
            <a:pPr>
              <a:buFontTx/>
              <a:buChar char="-"/>
              <a:defRPr/>
            </a:pPr>
            <a:r>
              <a:rPr lang="fr-FR" altLang="fr-FR" sz="2000" dirty="0">
                <a:latin typeface="Arial Narrow" panose="020B0606020202030204" pitchFamily="34" charset="0"/>
              </a:rPr>
              <a:t>La dénomination de l’emploi</a:t>
            </a:r>
          </a:p>
          <a:p>
            <a:pPr>
              <a:buFontTx/>
              <a:buChar char="-"/>
              <a:defRPr/>
            </a:pPr>
            <a:r>
              <a:rPr lang="fr-FR" altLang="fr-FR" sz="2000" dirty="0">
                <a:latin typeface="Arial Narrow" panose="020B0606020202030204" pitchFamily="34" charset="0"/>
              </a:rPr>
              <a:t>Le groupe de classification</a:t>
            </a:r>
          </a:p>
          <a:p>
            <a:pPr>
              <a:buFontTx/>
              <a:buChar char="-"/>
              <a:defRPr/>
            </a:pPr>
            <a:r>
              <a:rPr lang="fr-FR" altLang="fr-FR" sz="2000" dirty="0">
                <a:latin typeface="Arial Narrow" panose="020B0606020202030204" pitchFamily="34" charset="0"/>
              </a:rPr>
              <a:t>Le salaire de base et les différents éléments de la rémunération</a:t>
            </a:r>
          </a:p>
          <a:p>
            <a:pPr>
              <a:buFontTx/>
              <a:buChar char="-"/>
              <a:defRPr/>
            </a:pPr>
            <a:r>
              <a:rPr lang="fr-FR" altLang="fr-FR" sz="2000" dirty="0">
                <a:latin typeface="Arial Narrow" panose="020B0606020202030204" pitchFamily="34" charset="0"/>
              </a:rPr>
              <a:t>Les modalités de prise du repos hebdomadaire</a:t>
            </a:r>
          </a:p>
          <a:p>
            <a:pPr>
              <a:buFontTx/>
              <a:buChar char="-"/>
              <a:defRPr/>
            </a:pPr>
            <a:r>
              <a:rPr lang="fr-FR" altLang="fr-FR" sz="2000" dirty="0">
                <a:latin typeface="Arial Narrow" panose="020B0606020202030204" pitchFamily="34" charset="0"/>
              </a:rPr>
              <a:t>Les avantages en nature</a:t>
            </a:r>
          </a:p>
          <a:p>
            <a:pPr>
              <a:buFontTx/>
              <a:buChar char="-"/>
              <a:defRPr/>
            </a:pPr>
            <a:r>
              <a:rPr lang="fr-FR" altLang="fr-FR" sz="2000" dirty="0">
                <a:latin typeface="Arial Narrow" panose="020B0606020202030204" pitchFamily="34" charset="0"/>
              </a:rPr>
              <a:t>La période d’essai</a:t>
            </a:r>
          </a:p>
        </p:txBody>
      </p:sp>
      <p:pic>
        <p:nvPicPr>
          <p:cNvPr id="4" name="Image 3">
            <a:extLst>
              <a:ext uri="{FF2B5EF4-FFF2-40B4-BE49-F238E27FC236}">
                <a16:creationId xmlns:a16="http://schemas.microsoft.com/office/drawing/2014/main" id="{AEE27CD3-7751-C460-3079-171DD1884DC1}"/>
              </a:ext>
            </a:extLst>
          </p:cNvPr>
          <p:cNvPicPr>
            <a:picLocks noChangeAspect="1"/>
          </p:cNvPicPr>
          <p:nvPr/>
        </p:nvPicPr>
        <p:blipFill>
          <a:blip r:embed="rId2"/>
          <a:stretch>
            <a:fillRect/>
          </a:stretch>
        </p:blipFill>
        <p:spPr>
          <a:xfrm>
            <a:off x="10729079" y="6312934"/>
            <a:ext cx="1331386" cy="423037"/>
          </a:xfrm>
          <a:prstGeom prst="rect">
            <a:avLst/>
          </a:prstGeom>
        </p:spPr>
      </p:pic>
      <p:pic>
        <p:nvPicPr>
          <p:cNvPr id="5" name="Image 4" descr="Une image contenant logo&#10;&#10;Description générée automatiquement">
            <a:extLst>
              <a:ext uri="{FF2B5EF4-FFF2-40B4-BE49-F238E27FC236}">
                <a16:creationId xmlns:a16="http://schemas.microsoft.com/office/drawing/2014/main" id="{EEFA593A-D0F7-FB96-EFEC-4088F8DEE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10" name="Image 9" descr="Une image contenant roue, matériel&#10;&#10;Description générée automatiquement">
            <a:extLst>
              <a:ext uri="{FF2B5EF4-FFF2-40B4-BE49-F238E27FC236}">
                <a16:creationId xmlns:a16="http://schemas.microsoft.com/office/drawing/2014/main" id="{BB99F515-D535-114E-E2E3-FAD9EBD89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18" y="256112"/>
            <a:ext cx="803137" cy="689893"/>
          </a:xfrm>
          <a:prstGeom prst="rect">
            <a:avLst/>
          </a:prstGeom>
        </p:spPr>
      </p:pic>
    </p:spTree>
    <p:extLst>
      <p:ext uri="{BB962C8B-B14F-4D97-AF65-F5344CB8AC3E}">
        <p14:creationId xmlns:p14="http://schemas.microsoft.com/office/powerpoint/2010/main" val="3307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735CBF7-D360-3B4D-B49B-425C39402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466" y="0"/>
            <a:ext cx="9613068" cy="6858000"/>
          </a:xfrm>
          <a:prstGeom prst="rect">
            <a:avLst/>
          </a:prstGeom>
        </p:spPr>
      </p:pic>
    </p:spTree>
    <p:extLst>
      <p:ext uri="{BB962C8B-B14F-4D97-AF65-F5344CB8AC3E}">
        <p14:creationId xmlns:p14="http://schemas.microsoft.com/office/powerpoint/2010/main" val="128238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26177D-282E-EB38-A6E8-33A52CD560C3}"/>
              </a:ext>
            </a:extLst>
          </p:cNvPr>
          <p:cNvSpPr/>
          <p:nvPr/>
        </p:nvSpPr>
        <p:spPr>
          <a:xfrm>
            <a:off x="79513" y="58826"/>
            <a:ext cx="8905462" cy="80484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109033C-7ECA-068D-0610-F8568E37093C}"/>
              </a:ext>
            </a:extLst>
          </p:cNvPr>
          <p:cNvSpPr txBox="1"/>
          <p:nvPr/>
        </p:nvSpPr>
        <p:spPr>
          <a:xfrm>
            <a:off x="79512" y="930873"/>
            <a:ext cx="7511970" cy="369332"/>
          </a:xfrm>
          <a:prstGeom prst="rect">
            <a:avLst/>
          </a:prstGeom>
          <a:noFill/>
        </p:spPr>
        <p:txBody>
          <a:bodyPr wrap="square" rtlCol="0">
            <a:spAutoFit/>
          </a:bodyPr>
          <a:lstStyle/>
          <a:p>
            <a:r>
              <a:rPr lang="fr-FR" dirty="0">
                <a:latin typeface="Arial Narrow" panose="020B0606020202030204" pitchFamily="34" charset="0"/>
              </a:rPr>
              <a:t>Les différentes déclarations, adhésions et étapes à suivre :</a:t>
            </a:r>
          </a:p>
        </p:txBody>
      </p:sp>
      <p:sp>
        <p:nvSpPr>
          <p:cNvPr id="3" name="ZoneTexte 2">
            <a:extLst>
              <a:ext uri="{FF2B5EF4-FFF2-40B4-BE49-F238E27FC236}">
                <a16:creationId xmlns:a16="http://schemas.microsoft.com/office/drawing/2014/main" id="{0E81FF9E-D698-AEAC-3777-DEDAB7CB6015}"/>
              </a:ext>
            </a:extLst>
          </p:cNvPr>
          <p:cNvSpPr txBox="1"/>
          <p:nvPr/>
        </p:nvSpPr>
        <p:spPr>
          <a:xfrm>
            <a:off x="79512" y="1290067"/>
            <a:ext cx="11787809" cy="5755422"/>
          </a:xfrm>
          <a:prstGeom prst="rect">
            <a:avLst/>
          </a:prstGeom>
          <a:noFill/>
        </p:spPr>
        <p:txBody>
          <a:bodyPr wrap="square" rtlCol="0">
            <a:spAutoFit/>
          </a:bodyPr>
          <a:lstStyle/>
          <a:p>
            <a:r>
              <a:rPr lang="fr-FR" sz="1600" dirty="0">
                <a:latin typeface="Arial Narrow" panose="020B0606020202030204" pitchFamily="34" charset="0"/>
              </a:rPr>
              <a:t>Déclaration de l’association à l’URSSAF pour obtenir N°SIRET</a:t>
            </a:r>
          </a:p>
          <a:p>
            <a:endParaRPr lang="fr-FR" sz="1600" dirty="0">
              <a:latin typeface="Arial Narrow" panose="020B0606020202030204" pitchFamily="34" charset="0"/>
            </a:endParaRPr>
          </a:p>
          <a:p>
            <a:r>
              <a:rPr lang="fr-FR" sz="1600" dirty="0">
                <a:latin typeface="Arial Narrow" panose="020B0606020202030204" pitchFamily="34" charset="0"/>
              </a:rPr>
              <a:t>Déclaration Préalable à l’embauche (DPAE) à faire dans les 8 jours précédents l’embauche. Site :https://www.net-entreprises.fr/</a:t>
            </a:r>
          </a:p>
          <a:p>
            <a:r>
              <a:rPr lang="fr-FR" sz="1600" dirty="0">
                <a:latin typeface="Arial Narrow" panose="020B0606020202030204" pitchFamily="34" charset="0"/>
              </a:rPr>
              <a:t>	Ce dépôt permet:</a:t>
            </a:r>
          </a:p>
          <a:p>
            <a:r>
              <a:rPr lang="fr-FR" sz="1600" dirty="0">
                <a:latin typeface="Arial Narrow" panose="020B0606020202030204" pitchFamily="34" charset="0"/>
              </a:rPr>
              <a:t>		- La déclaration d’une embauche</a:t>
            </a:r>
          </a:p>
          <a:p>
            <a:r>
              <a:rPr lang="fr-FR" sz="1600" dirty="0">
                <a:latin typeface="Arial Narrow" panose="020B0606020202030204" pitchFamily="34" charset="0"/>
              </a:rPr>
              <a:t>		- L’affiliation au régime d’assurance chômage</a:t>
            </a:r>
          </a:p>
          <a:p>
            <a:r>
              <a:rPr lang="fr-FR" sz="1600" dirty="0">
                <a:latin typeface="Arial Narrow" panose="020B0606020202030204" pitchFamily="34" charset="0"/>
              </a:rPr>
              <a:t>		- La demande d’adhésion et d’examen d’embauche à la médecine du travail (se rapprocher tout de même de l’organisme de référence pour adhérer)</a:t>
            </a:r>
          </a:p>
          <a:p>
            <a:r>
              <a:rPr lang="fr-FR" sz="1600" dirty="0">
                <a:latin typeface="Arial Narrow" panose="020B0606020202030204" pitchFamily="34" charset="0"/>
              </a:rPr>
              <a:t>		- La déclaration auprès de la caisse régional d’assurance maladie (fixe le taux d’accident du travail)</a:t>
            </a:r>
          </a:p>
          <a:p>
            <a:r>
              <a:rPr lang="fr-FR" sz="1600" dirty="0">
                <a:latin typeface="Arial Narrow" panose="020B0606020202030204" pitchFamily="34" charset="0"/>
              </a:rPr>
              <a:t>		- L’immatriculation du salarié à la CPAM s’il n’a jamais occupé d’emploi salarié</a:t>
            </a:r>
          </a:p>
          <a:p>
            <a:endParaRPr lang="fr-FR" sz="1600" dirty="0">
              <a:latin typeface="Arial Narrow" panose="020B0606020202030204" pitchFamily="34" charset="0"/>
            </a:endParaRPr>
          </a:p>
          <a:p>
            <a:r>
              <a:rPr lang="fr-FR" sz="1600" dirty="0">
                <a:latin typeface="Arial Narrow" panose="020B0606020202030204" pitchFamily="34" charset="0"/>
              </a:rPr>
              <a:t>Ouvrir un registre unique du personnel (support sur lequel figurent dans l’ordre d’embauche, la nature des contrats, les noms et prénoms de tous les salariés)</a:t>
            </a:r>
          </a:p>
          <a:p>
            <a:endParaRPr lang="fr-FR" sz="1600" dirty="0">
              <a:latin typeface="Arial Narrow" panose="020B0606020202030204" pitchFamily="34" charset="0"/>
            </a:endParaRPr>
          </a:p>
          <a:p>
            <a:r>
              <a:rPr lang="fr-FR" sz="1600" dirty="0">
                <a:latin typeface="Arial Narrow" panose="020B0606020202030204" pitchFamily="34" charset="0"/>
              </a:rPr>
              <a:t>Ouvrir un document unique d’évaluation des risques professionnels</a:t>
            </a:r>
          </a:p>
          <a:p>
            <a:endParaRPr lang="fr-FR" sz="1600" dirty="0">
              <a:latin typeface="Arial Narrow" panose="020B0606020202030204" pitchFamily="34" charset="0"/>
            </a:endParaRPr>
          </a:p>
          <a:p>
            <a:r>
              <a:rPr lang="fr-FR" sz="1600" dirty="0">
                <a:latin typeface="Arial Narrow" panose="020B0606020202030204" pitchFamily="34" charset="0"/>
              </a:rPr>
              <a:t>Adhérer à un organisme de retraite complémentaire</a:t>
            </a:r>
          </a:p>
          <a:p>
            <a:r>
              <a:rPr lang="fr-FR" sz="1600" dirty="0">
                <a:latin typeface="Arial Narrow" panose="020B0606020202030204" pitchFamily="34" charset="0"/>
              </a:rPr>
              <a:t>Adhérer à un opérateur de compétence (OPCO) pour la formation professionnelle exemple : AFDAS pour le sport et UNIFORMATION pour l’animation</a:t>
            </a:r>
          </a:p>
          <a:p>
            <a:r>
              <a:rPr lang="fr-FR" sz="1600" dirty="0">
                <a:latin typeface="Arial Narrow" panose="020B0606020202030204" pitchFamily="34" charset="0"/>
              </a:rPr>
              <a:t>Adhérer à un organisme de complémentaire santé</a:t>
            </a:r>
          </a:p>
          <a:p>
            <a:r>
              <a:rPr lang="fr-FR" sz="1600" dirty="0">
                <a:latin typeface="Arial Narrow" panose="020B0606020202030204" pitchFamily="34" charset="0"/>
              </a:rPr>
              <a:t>Adhérer à un organisme de prévoyance</a:t>
            </a:r>
          </a:p>
          <a:p>
            <a:endParaRPr lang="fr-FR" sz="1600" dirty="0">
              <a:latin typeface="Arial Narrow" panose="020B0606020202030204" pitchFamily="34" charset="0"/>
            </a:endParaRPr>
          </a:p>
          <a:p>
            <a:r>
              <a:rPr lang="fr-FR" sz="1600" dirty="0">
                <a:latin typeface="Arial Narrow" panose="020B0606020202030204" pitchFamily="34" charset="0"/>
              </a:rPr>
              <a:t>Se déclarer auprès du site des impôts pour autoriser le prélèvement de l’impôt sur le revenu à la source pour les salariés</a:t>
            </a:r>
          </a:p>
          <a:p>
            <a:endParaRPr lang="fr-FR" sz="1600" dirty="0">
              <a:latin typeface="Arial Narrow" panose="020B0606020202030204" pitchFamily="34" charset="0"/>
            </a:endParaRPr>
          </a:p>
          <a:p>
            <a:endParaRPr lang="fr-FR" sz="1600" dirty="0">
              <a:latin typeface="Arial Narrow" panose="020B0606020202030204" pitchFamily="34" charset="0"/>
            </a:endParaRPr>
          </a:p>
        </p:txBody>
      </p:sp>
      <p:sp>
        <p:nvSpPr>
          <p:cNvPr id="4" name="ZoneTexte 3">
            <a:extLst>
              <a:ext uri="{FF2B5EF4-FFF2-40B4-BE49-F238E27FC236}">
                <a16:creationId xmlns:a16="http://schemas.microsoft.com/office/drawing/2014/main" id="{E814A10B-4732-330F-4C1D-59E4BFE142D0}"/>
              </a:ext>
            </a:extLst>
          </p:cNvPr>
          <p:cNvSpPr txBox="1"/>
          <p:nvPr/>
        </p:nvSpPr>
        <p:spPr>
          <a:xfrm>
            <a:off x="1149047" y="207387"/>
            <a:ext cx="8796130"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Une fois le contrat de travail rédigé, quelle procédure faut-il suivre ?</a:t>
            </a:r>
          </a:p>
        </p:txBody>
      </p:sp>
      <p:pic>
        <p:nvPicPr>
          <p:cNvPr id="5" name="Image 4">
            <a:extLst>
              <a:ext uri="{FF2B5EF4-FFF2-40B4-BE49-F238E27FC236}">
                <a16:creationId xmlns:a16="http://schemas.microsoft.com/office/drawing/2014/main" id="{38F68DFA-64BF-72C3-0C95-2CB98648250B}"/>
              </a:ext>
            </a:extLst>
          </p:cNvPr>
          <p:cNvPicPr>
            <a:picLocks noChangeAspect="1"/>
          </p:cNvPicPr>
          <p:nvPr/>
        </p:nvPicPr>
        <p:blipFill>
          <a:blip r:embed="rId2"/>
          <a:stretch>
            <a:fillRect/>
          </a:stretch>
        </p:blipFill>
        <p:spPr>
          <a:xfrm>
            <a:off x="10729079" y="6312934"/>
            <a:ext cx="1331386" cy="423037"/>
          </a:xfrm>
          <a:prstGeom prst="rect">
            <a:avLst/>
          </a:prstGeom>
        </p:spPr>
      </p:pic>
      <p:pic>
        <p:nvPicPr>
          <p:cNvPr id="6" name="Image 5" descr="Une image contenant logo&#10;&#10;Description générée automatiquement">
            <a:extLst>
              <a:ext uri="{FF2B5EF4-FFF2-40B4-BE49-F238E27FC236}">
                <a16:creationId xmlns:a16="http://schemas.microsoft.com/office/drawing/2014/main" id="{12F7218F-94C6-22E5-4687-52BE1724D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9" name="Image 8" descr="Une image contenant roue, matériel&#10;&#10;Description générée automatiquement">
            <a:extLst>
              <a:ext uri="{FF2B5EF4-FFF2-40B4-BE49-F238E27FC236}">
                <a16:creationId xmlns:a16="http://schemas.microsoft.com/office/drawing/2014/main" id="{24ED3AE6-BF16-A27C-2F06-CB743B809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11" y="93274"/>
            <a:ext cx="803137" cy="689893"/>
          </a:xfrm>
          <a:prstGeom prst="rect">
            <a:avLst/>
          </a:prstGeom>
        </p:spPr>
      </p:pic>
    </p:spTree>
    <p:extLst>
      <p:ext uri="{BB962C8B-B14F-4D97-AF65-F5344CB8AC3E}">
        <p14:creationId xmlns:p14="http://schemas.microsoft.com/office/powerpoint/2010/main" val="823884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8EDB13-F108-7A9C-13B9-AEC6529AD78B}"/>
              </a:ext>
            </a:extLst>
          </p:cNvPr>
          <p:cNvSpPr/>
          <p:nvPr/>
        </p:nvSpPr>
        <p:spPr>
          <a:xfrm>
            <a:off x="79512" y="80151"/>
            <a:ext cx="7871791"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4E67CC43-B9EF-7188-3D0F-4E2995872F1A}"/>
              </a:ext>
            </a:extLst>
          </p:cNvPr>
          <p:cNvSpPr txBox="1"/>
          <p:nvPr/>
        </p:nvSpPr>
        <p:spPr>
          <a:xfrm>
            <a:off x="477078" y="1429007"/>
            <a:ext cx="9243392" cy="646331"/>
          </a:xfrm>
          <a:prstGeom prst="rect">
            <a:avLst/>
          </a:prstGeom>
          <a:noFill/>
        </p:spPr>
        <p:txBody>
          <a:bodyPr wrap="square">
            <a:spAutoFit/>
          </a:bodyPr>
          <a:lstStyle/>
          <a:p>
            <a:pPr marL="0" indent="0">
              <a:buNone/>
            </a:pPr>
            <a:r>
              <a:rPr lang="fr-FR" altLang="fr-FR" dirty="0">
                <a:latin typeface="Arial Narrow" panose="020B0606020202030204" pitchFamily="34" charset="0"/>
              </a:rPr>
              <a:t>Quand le salarié doit-il la passer ? </a:t>
            </a:r>
          </a:p>
          <a:p>
            <a:pPr marL="0" indent="0">
              <a:buNone/>
            </a:pPr>
            <a:r>
              <a:rPr lang="fr-FR" altLang="fr-FR" dirty="0">
                <a:latin typeface="Arial Narrow" panose="020B0606020202030204" pitchFamily="34" charset="0"/>
              </a:rPr>
              <a:t>Durant la période d’essai, au maximum trois mois après l’arrivée du salarié dans l’entreprise. </a:t>
            </a:r>
          </a:p>
        </p:txBody>
      </p:sp>
      <p:sp>
        <p:nvSpPr>
          <p:cNvPr id="4" name="ZoneTexte 3">
            <a:extLst>
              <a:ext uri="{FF2B5EF4-FFF2-40B4-BE49-F238E27FC236}">
                <a16:creationId xmlns:a16="http://schemas.microsoft.com/office/drawing/2014/main" id="{71BAA614-1658-5766-49DF-746E77FAAB7C}"/>
              </a:ext>
            </a:extLst>
          </p:cNvPr>
          <p:cNvSpPr txBox="1"/>
          <p:nvPr/>
        </p:nvSpPr>
        <p:spPr>
          <a:xfrm>
            <a:off x="1003852" y="294530"/>
            <a:ext cx="7046844"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Visite médical </a:t>
            </a:r>
            <a:r>
              <a:rPr lang="fr-FR" sz="2400">
                <a:solidFill>
                  <a:schemeClr val="bg1"/>
                </a:solidFill>
                <a:latin typeface="Arial Narrow" panose="020B0606020202030204" pitchFamily="34" charset="0"/>
                <a:sym typeface="Wingdings" panose="05000000000000000000" pitchFamily="2" charset="2"/>
              </a:rPr>
              <a:t> Visite d’information et de prévention  (VIP)</a:t>
            </a:r>
            <a:endParaRPr lang="fr-FR" sz="24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397F72BC-6E7A-EC65-9117-B670C96DC8B5}"/>
              </a:ext>
            </a:extLst>
          </p:cNvPr>
          <p:cNvSpPr txBox="1">
            <a:spLocks/>
          </p:cNvSpPr>
          <p:nvPr/>
        </p:nvSpPr>
        <p:spPr>
          <a:xfrm>
            <a:off x="477078" y="2411482"/>
            <a:ext cx="11583387" cy="2737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altLang="fr-FR" sz="1800" dirty="0">
                <a:latin typeface="Arial Narrow" panose="020B0606020202030204" pitchFamily="34" charset="0"/>
              </a:rPr>
              <a:t>Mon salarié peut-il être dispensé de la VIP ?</a:t>
            </a:r>
          </a:p>
          <a:p>
            <a:pPr marL="0" indent="0">
              <a:buFont typeface="Arial" panose="020B0604020202020204" pitchFamily="34" charset="0"/>
              <a:buNone/>
            </a:pPr>
            <a:r>
              <a:rPr lang="fr-FR" altLang="fr-FR" sz="1800" dirty="0">
                <a:latin typeface="Arial Narrow" panose="020B0606020202030204" pitchFamily="34" charset="0"/>
              </a:rPr>
              <a:t>Si le salarié a bénéficié d’une telle visite dans les 5 ans précédant son embauche (la médecine du travail doit être en possession de la dernière attestation de suivi)</a:t>
            </a:r>
          </a:p>
          <a:p>
            <a:pPr marL="0" indent="0">
              <a:buFont typeface="Arial" panose="020B0604020202020204" pitchFamily="34" charset="0"/>
              <a:buNone/>
            </a:pPr>
            <a:endParaRPr lang="fr-FR" altLang="fr-FR" sz="1800" dirty="0">
              <a:latin typeface="Arial Narrow" panose="020B0606020202030204" pitchFamily="34" charset="0"/>
            </a:endParaRPr>
          </a:p>
          <a:p>
            <a:pPr marL="0" indent="0">
              <a:buFont typeface="Arial" panose="020B0604020202020204" pitchFamily="34" charset="0"/>
              <a:buNone/>
            </a:pPr>
            <a:r>
              <a:rPr lang="fr-FR" altLang="fr-FR" sz="1800" dirty="0">
                <a:latin typeface="Arial Narrow" panose="020B0606020202030204" pitchFamily="34" charset="0"/>
              </a:rPr>
              <a:t>A quelle fréquence mon salarié doit s’y rendre ?</a:t>
            </a:r>
          </a:p>
          <a:p>
            <a:pPr marL="0" indent="0">
              <a:buFont typeface="Arial" panose="020B0604020202020204" pitchFamily="34" charset="0"/>
              <a:buNone/>
            </a:pPr>
            <a:r>
              <a:rPr lang="fr-FR" altLang="fr-FR" sz="1800" dirty="0">
                <a:latin typeface="Arial Narrow" panose="020B0606020202030204" pitchFamily="34" charset="0"/>
              </a:rPr>
              <a:t>A l’appréciation du médecin du travail, au minimum tous les 5 ans</a:t>
            </a:r>
          </a:p>
          <a:p>
            <a:pPr marL="0" indent="0">
              <a:buFont typeface="Arial" panose="020B0604020202020204" pitchFamily="34" charset="0"/>
              <a:buNone/>
            </a:pPr>
            <a:r>
              <a:rPr lang="fr-FR" altLang="fr-FR" sz="1800" dirty="0">
                <a:latin typeface="Arial Narrow" panose="020B0606020202030204" pitchFamily="34" charset="0"/>
              </a:rPr>
              <a:t>+ visites de reprise en cas d’arrêt</a:t>
            </a:r>
          </a:p>
        </p:txBody>
      </p:sp>
      <p:pic>
        <p:nvPicPr>
          <p:cNvPr id="2" name="Image 1">
            <a:extLst>
              <a:ext uri="{FF2B5EF4-FFF2-40B4-BE49-F238E27FC236}">
                <a16:creationId xmlns:a16="http://schemas.microsoft.com/office/drawing/2014/main" id="{2D831F3F-EBEF-7914-9A9A-B77ED9BCAA80}"/>
              </a:ext>
            </a:extLst>
          </p:cNvPr>
          <p:cNvPicPr>
            <a:picLocks noChangeAspect="1"/>
          </p:cNvPicPr>
          <p:nvPr/>
        </p:nvPicPr>
        <p:blipFill>
          <a:blip r:embed="rId2"/>
          <a:stretch>
            <a:fillRect/>
          </a:stretch>
        </p:blipFill>
        <p:spPr>
          <a:xfrm>
            <a:off x="10729079" y="6312934"/>
            <a:ext cx="1331386" cy="423037"/>
          </a:xfrm>
          <a:prstGeom prst="rect">
            <a:avLst/>
          </a:prstGeom>
        </p:spPr>
      </p:pic>
      <p:pic>
        <p:nvPicPr>
          <p:cNvPr id="6" name="Image 5" descr="Une image contenant logo&#10;&#10;Description générée automatiquement">
            <a:extLst>
              <a:ext uri="{FF2B5EF4-FFF2-40B4-BE49-F238E27FC236}">
                <a16:creationId xmlns:a16="http://schemas.microsoft.com/office/drawing/2014/main" id="{1BD257E4-1AE5-0195-7483-02BD70F73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9" name="Image 8" descr="Une image contenant roue, matériel&#10;&#10;Description générée automatiquement">
            <a:extLst>
              <a:ext uri="{FF2B5EF4-FFF2-40B4-BE49-F238E27FC236}">
                <a16:creationId xmlns:a16="http://schemas.microsoft.com/office/drawing/2014/main" id="{934E14D6-5466-C561-E863-552A4C0CF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15" y="200118"/>
            <a:ext cx="803137" cy="689893"/>
          </a:xfrm>
          <a:prstGeom prst="rect">
            <a:avLst/>
          </a:prstGeom>
        </p:spPr>
      </p:pic>
    </p:spTree>
    <p:extLst>
      <p:ext uri="{BB962C8B-B14F-4D97-AF65-F5344CB8AC3E}">
        <p14:creationId xmlns:p14="http://schemas.microsoft.com/office/powerpoint/2010/main" val="3013709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39837B-331C-0546-F46A-01AC3C8662AD}"/>
              </a:ext>
            </a:extLst>
          </p:cNvPr>
          <p:cNvSpPr/>
          <p:nvPr/>
        </p:nvSpPr>
        <p:spPr>
          <a:xfrm>
            <a:off x="79513" y="126029"/>
            <a:ext cx="4174434"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56CAF44-02AC-9FEB-0DD9-42270B548FEA}"/>
              </a:ext>
            </a:extLst>
          </p:cNvPr>
          <p:cNvSpPr txBox="1"/>
          <p:nvPr/>
        </p:nvSpPr>
        <p:spPr>
          <a:xfrm>
            <a:off x="1063486" y="340408"/>
            <a:ext cx="2971802"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GESTION DE L’EMPLOI</a:t>
            </a:r>
          </a:p>
        </p:txBody>
      </p:sp>
      <p:pic>
        <p:nvPicPr>
          <p:cNvPr id="3" name="Image 2">
            <a:extLst>
              <a:ext uri="{FF2B5EF4-FFF2-40B4-BE49-F238E27FC236}">
                <a16:creationId xmlns:a16="http://schemas.microsoft.com/office/drawing/2014/main" id="{84C5DBAD-A773-2494-1DD4-0146C4E7FD8F}"/>
              </a:ext>
            </a:extLst>
          </p:cNvPr>
          <p:cNvPicPr>
            <a:picLocks noChangeAspect="1"/>
          </p:cNvPicPr>
          <p:nvPr/>
        </p:nvPicPr>
        <p:blipFill>
          <a:blip r:embed="rId2"/>
          <a:stretch>
            <a:fillRect/>
          </a:stretch>
        </p:blipFill>
        <p:spPr>
          <a:xfrm>
            <a:off x="10729079" y="6312934"/>
            <a:ext cx="1331386" cy="423037"/>
          </a:xfrm>
          <a:prstGeom prst="rect">
            <a:avLst/>
          </a:prstGeom>
        </p:spPr>
      </p:pic>
      <p:sp>
        <p:nvSpPr>
          <p:cNvPr id="4" name="ZoneTexte 3">
            <a:extLst>
              <a:ext uri="{FF2B5EF4-FFF2-40B4-BE49-F238E27FC236}">
                <a16:creationId xmlns:a16="http://schemas.microsoft.com/office/drawing/2014/main" id="{0E357622-EE74-88A3-7F97-A8005E2B9633}"/>
              </a:ext>
            </a:extLst>
          </p:cNvPr>
          <p:cNvSpPr txBox="1"/>
          <p:nvPr/>
        </p:nvSpPr>
        <p:spPr>
          <a:xfrm>
            <a:off x="388592" y="1230833"/>
            <a:ext cx="9392478" cy="2585323"/>
          </a:xfrm>
          <a:prstGeom prst="rect">
            <a:avLst/>
          </a:prstGeom>
          <a:noFill/>
        </p:spPr>
        <p:txBody>
          <a:bodyPr wrap="square" rtlCol="0">
            <a:spAutoFit/>
          </a:bodyPr>
          <a:lstStyle/>
          <a:p>
            <a:r>
              <a:rPr lang="fr-FR" dirty="0">
                <a:latin typeface="Arial Narrow" panose="020B0606020202030204" pitchFamily="34" charset="0"/>
              </a:rPr>
              <a:t>Des dispositifs existent pour simplifier la gestion de l’emploi salarié dans les associations :</a:t>
            </a:r>
          </a:p>
          <a:p>
            <a:endParaRPr lang="fr-FR" dirty="0">
              <a:latin typeface="Arial Narrow" panose="020B0606020202030204" pitchFamily="34" charset="0"/>
            </a:endParaRPr>
          </a:p>
          <a:p>
            <a:endParaRPr lang="fr-FR" dirty="0">
              <a:latin typeface="Arial Narrow" panose="020B0606020202030204" pitchFamily="34" charset="0"/>
            </a:endParaRPr>
          </a:p>
          <a:p>
            <a:r>
              <a:rPr lang="fr-FR" dirty="0">
                <a:latin typeface="Arial Narrow" panose="020B0606020202030204" pitchFamily="34" charset="0"/>
              </a:rPr>
              <a:t>- Les services de Profession Sport et Loisirs</a:t>
            </a:r>
          </a:p>
          <a:p>
            <a:r>
              <a:rPr lang="fr-FR" dirty="0">
                <a:latin typeface="Arial Narrow" panose="020B0606020202030204" pitchFamily="34" charset="0"/>
              </a:rPr>
              <a:t>	- Groupement d’Employeurs</a:t>
            </a:r>
          </a:p>
          <a:p>
            <a:r>
              <a:rPr lang="fr-FR" dirty="0">
                <a:latin typeface="Arial Narrow" panose="020B0606020202030204" pitchFamily="34" charset="0"/>
              </a:rPr>
              <a:t>	- Tiers de confiance URSSAF</a:t>
            </a:r>
          </a:p>
          <a:p>
            <a:endParaRPr lang="fr-FR" dirty="0">
              <a:latin typeface="Arial Narrow" panose="020B0606020202030204" pitchFamily="34" charset="0"/>
            </a:endParaRPr>
          </a:p>
          <a:p>
            <a:r>
              <a:rPr lang="fr-FR" dirty="0">
                <a:latin typeface="Arial Narrow" panose="020B0606020202030204" pitchFamily="34" charset="0"/>
              </a:rPr>
              <a:t>- Le chèque emploi associatif</a:t>
            </a:r>
          </a:p>
          <a:p>
            <a:endParaRPr lang="fr-FR" dirty="0"/>
          </a:p>
        </p:txBody>
      </p:sp>
      <p:pic>
        <p:nvPicPr>
          <p:cNvPr id="5" name="Image 4" descr="Une image contenant logo&#10;&#10;Description générée automatiquement">
            <a:extLst>
              <a:ext uri="{FF2B5EF4-FFF2-40B4-BE49-F238E27FC236}">
                <a16:creationId xmlns:a16="http://schemas.microsoft.com/office/drawing/2014/main" id="{B4D25082-0CF4-897E-2B2E-6CBD59EC4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8" name="Image 7" descr="Une image contenant roue, matériel&#10;&#10;Description générée automatiquement">
            <a:extLst>
              <a:ext uri="{FF2B5EF4-FFF2-40B4-BE49-F238E27FC236}">
                <a16:creationId xmlns:a16="http://schemas.microsoft.com/office/drawing/2014/main" id="{B9F686C1-064A-F530-AD51-15B929707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31" y="226293"/>
            <a:ext cx="803137" cy="689893"/>
          </a:xfrm>
          <a:prstGeom prst="rect">
            <a:avLst/>
          </a:prstGeom>
        </p:spPr>
      </p:pic>
    </p:spTree>
    <p:extLst>
      <p:ext uri="{BB962C8B-B14F-4D97-AF65-F5344CB8AC3E}">
        <p14:creationId xmlns:p14="http://schemas.microsoft.com/office/powerpoint/2010/main" val="99792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39837B-331C-0546-F46A-01AC3C8662AD}"/>
              </a:ext>
            </a:extLst>
          </p:cNvPr>
          <p:cNvSpPr/>
          <p:nvPr/>
        </p:nvSpPr>
        <p:spPr>
          <a:xfrm>
            <a:off x="79513" y="126029"/>
            <a:ext cx="4174434"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56CAF44-02AC-9FEB-0DD9-42270B548FEA}"/>
              </a:ext>
            </a:extLst>
          </p:cNvPr>
          <p:cNvSpPr txBox="1"/>
          <p:nvPr/>
        </p:nvSpPr>
        <p:spPr>
          <a:xfrm>
            <a:off x="1063486" y="340408"/>
            <a:ext cx="2971802"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GESTION DE L’EMPLOI</a:t>
            </a:r>
          </a:p>
        </p:txBody>
      </p:sp>
      <p:pic>
        <p:nvPicPr>
          <p:cNvPr id="3" name="Image 2">
            <a:extLst>
              <a:ext uri="{FF2B5EF4-FFF2-40B4-BE49-F238E27FC236}">
                <a16:creationId xmlns:a16="http://schemas.microsoft.com/office/drawing/2014/main" id="{84C5DBAD-A773-2494-1DD4-0146C4E7FD8F}"/>
              </a:ext>
            </a:extLst>
          </p:cNvPr>
          <p:cNvPicPr>
            <a:picLocks noChangeAspect="1"/>
          </p:cNvPicPr>
          <p:nvPr/>
        </p:nvPicPr>
        <p:blipFill>
          <a:blip r:embed="rId3"/>
          <a:stretch>
            <a:fillRect/>
          </a:stretch>
        </p:blipFill>
        <p:spPr>
          <a:xfrm>
            <a:off x="10729079" y="6312934"/>
            <a:ext cx="1331386" cy="423037"/>
          </a:xfrm>
          <a:prstGeom prst="rect">
            <a:avLst/>
          </a:prstGeom>
        </p:spPr>
      </p:pic>
      <p:sp>
        <p:nvSpPr>
          <p:cNvPr id="4" name="ZoneTexte 3">
            <a:extLst>
              <a:ext uri="{FF2B5EF4-FFF2-40B4-BE49-F238E27FC236}">
                <a16:creationId xmlns:a16="http://schemas.microsoft.com/office/drawing/2014/main" id="{0E357622-EE74-88A3-7F97-A8005E2B9633}"/>
              </a:ext>
            </a:extLst>
          </p:cNvPr>
          <p:cNvSpPr txBox="1"/>
          <p:nvPr/>
        </p:nvSpPr>
        <p:spPr>
          <a:xfrm>
            <a:off x="543343" y="1397675"/>
            <a:ext cx="9392478" cy="2585323"/>
          </a:xfrm>
          <a:prstGeom prst="rect">
            <a:avLst/>
          </a:prstGeom>
          <a:noFill/>
        </p:spPr>
        <p:txBody>
          <a:bodyPr wrap="square" rtlCol="0">
            <a:spAutoFit/>
          </a:bodyPr>
          <a:lstStyle/>
          <a:p>
            <a:r>
              <a:rPr lang="fr-FR" dirty="0">
                <a:latin typeface="Arial Narrow" panose="020B0606020202030204" pitchFamily="34" charset="0"/>
              </a:rPr>
              <a:t>Des dispositifs existent pour simplifier la gestion de l’emploi salarié dans les associations :</a:t>
            </a:r>
          </a:p>
          <a:p>
            <a:endParaRPr lang="fr-FR" dirty="0">
              <a:latin typeface="Arial Narrow" panose="020B0606020202030204" pitchFamily="34" charset="0"/>
            </a:endParaRPr>
          </a:p>
          <a:p>
            <a:endParaRPr lang="fr-FR" dirty="0">
              <a:latin typeface="Arial Narrow" panose="020B0606020202030204" pitchFamily="34" charset="0"/>
            </a:endParaRPr>
          </a:p>
          <a:p>
            <a:r>
              <a:rPr lang="fr-FR" dirty="0">
                <a:latin typeface="Arial Narrow" panose="020B0606020202030204" pitchFamily="34" charset="0"/>
              </a:rPr>
              <a:t>- Les services de Profession Sport et Loisirs</a:t>
            </a:r>
          </a:p>
          <a:p>
            <a:r>
              <a:rPr lang="fr-FR" dirty="0">
                <a:latin typeface="Arial Narrow" panose="020B0606020202030204" pitchFamily="34" charset="0"/>
              </a:rPr>
              <a:t>	- Groupement d’Employeurs</a:t>
            </a:r>
          </a:p>
          <a:p>
            <a:r>
              <a:rPr lang="fr-FR" dirty="0">
                <a:latin typeface="Arial Narrow" panose="020B0606020202030204" pitchFamily="34" charset="0"/>
              </a:rPr>
              <a:t>	- Tiers de confiance URSSAF</a:t>
            </a:r>
          </a:p>
          <a:p>
            <a:endParaRPr lang="fr-FR" dirty="0">
              <a:latin typeface="Arial Narrow" panose="020B0606020202030204" pitchFamily="34" charset="0"/>
            </a:endParaRPr>
          </a:p>
          <a:p>
            <a:r>
              <a:rPr lang="fr-FR" dirty="0">
                <a:latin typeface="Arial Narrow" panose="020B0606020202030204" pitchFamily="34" charset="0"/>
              </a:rPr>
              <a:t>- Le chèque emploi associatif</a:t>
            </a:r>
          </a:p>
          <a:p>
            <a:endParaRPr lang="fr-FR" dirty="0"/>
          </a:p>
        </p:txBody>
      </p:sp>
      <p:pic>
        <p:nvPicPr>
          <p:cNvPr id="5" name="Image 4" descr="Une image contenant logo&#10;&#10;Description générée automatiquement">
            <a:extLst>
              <a:ext uri="{FF2B5EF4-FFF2-40B4-BE49-F238E27FC236}">
                <a16:creationId xmlns:a16="http://schemas.microsoft.com/office/drawing/2014/main" id="{B4D25082-0CF4-897E-2B2E-6CBD59EC4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8" name="Image 7" descr="Une image contenant roue, matériel&#10;&#10;Description générée automatiquement">
            <a:extLst>
              <a:ext uri="{FF2B5EF4-FFF2-40B4-BE49-F238E27FC236}">
                <a16:creationId xmlns:a16="http://schemas.microsoft.com/office/drawing/2014/main" id="{B9F686C1-064A-F530-AD51-15B929707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931" y="226293"/>
            <a:ext cx="803137" cy="689893"/>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8D67BDB5-6EAA-B26A-5B62-A11EA86C1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578" y="3198206"/>
            <a:ext cx="1758299" cy="1569581"/>
          </a:xfrm>
          <a:prstGeom prst="rect">
            <a:avLst/>
          </a:prstGeom>
        </p:spPr>
      </p:pic>
      <p:sp>
        <p:nvSpPr>
          <p:cNvPr id="10" name="ZoneTexte 9">
            <a:extLst>
              <a:ext uri="{FF2B5EF4-FFF2-40B4-BE49-F238E27FC236}">
                <a16:creationId xmlns:a16="http://schemas.microsoft.com/office/drawing/2014/main" id="{241884DD-050E-71DF-B061-A6B64E4373D0}"/>
              </a:ext>
            </a:extLst>
          </p:cNvPr>
          <p:cNvSpPr txBox="1"/>
          <p:nvPr/>
        </p:nvSpPr>
        <p:spPr>
          <a:xfrm>
            <a:off x="4591877" y="3382833"/>
            <a:ext cx="6490253" cy="923330"/>
          </a:xfrm>
          <a:prstGeom prst="rect">
            <a:avLst/>
          </a:prstGeom>
          <a:noFill/>
        </p:spPr>
        <p:txBody>
          <a:bodyPr wrap="square" rtlCol="0">
            <a:spAutoFit/>
          </a:bodyPr>
          <a:lstStyle/>
          <a:p>
            <a:r>
              <a:rPr lang="fr-FR" dirty="0">
                <a:solidFill>
                  <a:schemeClr val="bg1"/>
                </a:solidFill>
                <a:highlight>
                  <a:srgbClr val="FF0000"/>
                </a:highlight>
                <a:latin typeface="Arial Narrow" panose="020B0606020202030204" pitchFamily="34" charset="0"/>
              </a:rPr>
              <a:t>Uniquement du déclaratif.</a:t>
            </a:r>
          </a:p>
          <a:p>
            <a:r>
              <a:rPr lang="fr-FR" dirty="0">
                <a:solidFill>
                  <a:schemeClr val="bg1"/>
                </a:solidFill>
                <a:highlight>
                  <a:srgbClr val="FF0000"/>
                </a:highlight>
                <a:latin typeface="Arial Narrow" panose="020B0606020202030204" pitchFamily="34" charset="0"/>
              </a:rPr>
              <a:t>L’employeur doit s’assurer que le contrat de travail est le bon, que les cotisations sont bonnes, que la CC est correctement appliquée, etc.</a:t>
            </a:r>
          </a:p>
        </p:txBody>
      </p:sp>
    </p:spTree>
    <p:extLst>
      <p:ext uri="{BB962C8B-B14F-4D97-AF65-F5344CB8AC3E}">
        <p14:creationId xmlns:p14="http://schemas.microsoft.com/office/powerpoint/2010/main" val="4776046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03478B-351D-465F-3A2B-144F0278F2FE}"/>
              </a:ext>
            </a:extLst>
          </p:cNvPr>
          <p:cNvSpPr/>
          <p:nvPr/>
        </p:nvSpPr>
        <p:spPr>
          <a:xfrm>
            <a:off x="99391" y="126026"/>
            <a:ext cx="3478696"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Image 2" descr="Une image contenant roue, matériel&#10;&#10;Description générée automatiquement">
            <a:extLst>
              <a:ext uri="{FF2B5EF4-FFF2-40B4-BE49-F238E27FC236}">
                <a16:creationId xmlns:a16="http://schemas.microsoft.com/office/drawing/2014/main" id="{18050A30-2BEF-0CCF-996D-E9C13CD9D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31" y="226293"/>
            <a:ext cx="803137" cy="689893"/>
          </a:xfrm>
          <a:prstGeom prst="rect">
            <a:avLst/>
          </a:prstGeom>
        </p:spPr>
      </p:pic>
      <p:sp>
        <p:nvSpPr>
          <p:cNvPr id="4" name="ZoneTexte 3">
            <a:extLst>
              <a:ext uri="{FF2B5EF4-FFF2-40B4-BE49-F238E27FC236}">
                <a16:creationId xmlns:a16="http://schemas.microsoft.com/office/drawing/2014/main" id="{A2B908D8-55D1-4556-DF37-5885DEDB330D}"/>
              </a:ext>
            </a:extLst>
          </p:cNvPr>
          <p:cNvSpPr txBox="1"/>
          <p:nvPr/>
        </p:nvSpPr>
        <p:spPr>
          <a:xfrm>
            <a:off x="1112698" y="340405"/>
            <a:ext cx="2325758"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La période d’essai</a:t>
            </a:r>
          </a:p>
        </p:txBody>
      </p:sp>
      <p:graphicFrame>
        <p:nvGraphicFramePr>
          <p:cNvPr id="5" name="Tableau 4">
            <a:extLst>
              <a:ext uri="{FF2B5EF4-FFF2-40B4-BE49-F238E27FC236}">
                <a16:creationId xmlns:a16="http://schemas.microsoft.com/office/drawing/2014/main" id="{301F895F-0136-0B5E-CCE1-868F0C8AD8E0}"/>
              </a:ext>
            </a:extLst>
          </p:cNvPr>
          <p:cNvGraphicFramePr>
            <a:graphicFrameLocks noGrp="1"/>
          </p:cNvGraphicFramePr>
          <p:nvPr/>
        </p:nvGraphicFramePr>
        <p:xfrm>
          <a:off x="1182757" y="3014802"/>
          <a:ext cx="9442173" cy="2072640"/>
        </p:xfrm>
        <a:graphic>
          <a:graphicData uri="http://schemas.openxmlformats.org/drawingml/2006/table">
            <a:tbl>
              <a:tblPr/>
              <a:tblGrid>
                <a:gridCol w="1750677">
                  <a:extLst>
                    <a:ext uri="{9D8B030D-6E8A-4147-A177-3AD203B41FA5}">
                      <a16:colId xmlns:a16="http://schemas.microsoft.com/office/drawing/2014/main" val="2901264058"/>
                    </a:ext>
                  </a:extLst>
                </a:gridCol>
                <a:gridCol w="3845748">
                  <a:extLst>
                    <a:ext uri="{9D8B030D-6E8A-4147-A177-3AD203B41FA5}">
                      <a16:colId xmlns:a16="http://schemas.microsoft.com/office/drawing/2014/main" val="3133775469"/>
                    </a:ext>
                  </a:extLst>
                </a:gridCol>
                <a:gridCol w="3845748">
                  <a:extLst>
                    <a:ext uri="{9D8B030D-6E8A-4147-A177-3AD203B41FA5}">
                      <a16:colId xmlns:a16="http://schemas.microsoft.com/office/drawing/2014/main" val="1492091992"/>
                    </a:ext>
                  </a:extLst>
                </a:gridCol>
              </a:tblGrid>
              <a:tr h="0">
                <a:tc>
                  <a:txBody>
                    <a:bodyPr/>
                    <a:lstStyle/>
                    <a:p>
                      <a:r>
                        <a:rPr lang="fr-FR" sz="1400" b="0" i="0">
                          <a:solidFill>
                            <a:srgbClr val="242021"/>
                          </a:solidFill>
                          <a:effectLst/>
                          <a:latin typeface="Arial Narrow" panose="020B0606020202030204" pitchFamily="34" charset="0"/>
                        </a:rPr>
                        <a:t>TYPE DE CONTRATS </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1400" b="0" i="0">
                          <a:solidFill>
                            <a:srgbClr val="242021"/>
                          </a:solidFill>
                          <a:effectLst/>
                          <a:latin typeface="Arial Narrow" panose="020B0606020202030204" pitchFamily="34" charset="0"/>
                        </a:rPr>
                        <a:t>DURÉE DE LA PÉRIODE D'ESSAI </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1400" b="0" i="0">
                          <a:solidFill>
                            <a:srgbClr val="242021"/>
                          </a:solidFill>
                          <a:effectLst/>
                          <a:latin typeface="Arial Narrow" panose="020B0606020202030204" pitchFamily="34" charset="0"/>
                        </a:rPr>
                        <a:t>CARACTÉRISTIQUES</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298833"/>
                  </a:ext>
                </a:extLst>
              </a:tr>
              <a:tr h="0">
                <a:tc>
                  <a:txBody>
                    <a:bodyPr/>
                    <a:lstStyle/>
                    <a:p>
                      <a:r>
                        <a:rPr lang="fr-FR" sz="1400" b="0" i="0">
                          <a:solidFill>
                            <a:srgbClr val="242021"/>
                          </a:solidFill>
                          <a:effectLst/>
                          <a:latin typeface="Arial Narrow" panose="020B0606020202030204" pitchFamily="34" charset="0"/>
                        </a:rPr>
                        <a:t>CDI</a:t>
                      </a:r>
                      <a:br>
                        <a:rPr lang="fr-FR" sz="1400" b="0" i="0">
                          <a:solidFill>
                            <a:srgbClr val="242021"/>
                          </a:solidFill>
                          <a:effectLst/>
                          <a:latin typeface="Arial Narrow" panose="020B0606020202030204" pitchFamily="34" charset="0"/>
                        </a:rPr>
                      </a:br>
                      <a:r>
                        <a:rPr lang="fr-FR" sz="1400" b="0" i="0">
                          <a:solidFill>
                            <a:srgbClr val="242021"/>
                          </a:solidFill>
                          <a:effectLst/>
                          <a:latin typeface="Arial Narrow" panose="020B0606020202030204" pitchFamily="34" charset="0"/>
                        </a:rPr>
                        <a:t>(</a:t>
                      </a:r>
                      <a:r>
                        <a:rPr lang="fr-FR" sz="1400" b="0" i="1">
                          <a:solidFill>
                            <a:srgbClr val="242021"/>
                          </a:solidFill>
                          <a:effectLst/>
                          <a:latin typeface="Arial Narrow" panose="020B0606020202030204" pitchFamily="34" charset="0"/>
                        </a:rPr>
                        <a:t>Art. L.1221-19</a:t>
                      </a:r>
                      <a:br>
                        <a:rPr lang="fr-FR" sz="1400" b="0" i="1">
                          <a:solidFill>
                            <a:srgbClr val="242021"/>
                          </a:solidFill>
                          <a:effectLst/>
                          <a:latin typeface="Arial Narrow" panose="020B0606020202030204" pitchFamily="34" charset="0"/>
                        </a:rPr>
                      </a:br>
                      <a:r>
                        <a:rPr lang="fr-FR" sz="1400" b="0" i="1">
                          <a:solidFill>
                            <a:srgbClr val="242021"/>
                          </a:solidFill>
                          <a:effectLst/>
                          <a:latin typeface="Arial Narrow" panose="020B0606020202030204" pitchFamily="34" charset="0"/>
                        </a:rPr>
                        <a:t>du Code du travail</a:t>
                      </a:r>
                      <a:r>
                        <a:rPr lang="fr-FR" sz="1400" b="0" i="0">
                          <a:solidFill>
                            <a:srgbClr val="242021"/>
                          </a:solidFill>
                          <a:effectLst/>
                          <a:latin typeface="Arial Narrow" panose="020B0606020202030204" pitchFamily="34" charset="0"/>
                        </a:rPr>
                        <a:t>)</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1400" b="0" i="0">
                          <a:solidFill>
                            <a:srgbClr val="242021"/>
                          </a:solidFill>
                          <a:effectLst/>
                          <a:latin typeface="Arial Narrow" panose="020B0606020202030204" pitchFamily="34" charset="0"/>
                        </a:rPr>
                        <a:t>- 1 mois pour les employés et ouvriers</a:t>
                      </a:r>
                      <a:br>
                        <a:rPr lang="fr-FR" sz="1400" b="0" i="0">
                          <a:solidFill>
                            <a:srgbClr val="242021"/>
                          </a:solidFill>
                          <a:effectLst/>
                          <a:latin typeface="Arial Narrow" panose="020B0606020202030204" pitchFamily="34" charset="0"/>
                        </a:rPr>
                      </a:br>
                      <a:r>
                        <a:rPr lang="fr-FR" sz="1400" b="0" i="0">
                          <a:solidFill>
                            <a:srgbClr val="242021"/>
                          </a:solidFill>
                          <a:effectLst/>
                          <a:latin typeface="Arial Narrow" panose="020B0606020202030204" pitchFamily="34" charset="0"/>
                        </a:rPr>
                        <a:t>- 2 mois pour les agents de maitrise et les techniciens</a:t>
                      </a:r>
                      <a:br>
                        <a:rPr lang="fr-FR" sz="1400" b="0" i="0">
                          <a:solidFill>
                            <a:srgbClr val="242021"/>
                          </a:solidFill>
                          <a:effectLst/>
                          <a:latin typeface="Arial Narrow" panose="020B0606020202030204" pitchFamily="34" charset="0"/>
                        </a:rPr>
                      </a:br>
                      <a:r>
                        <a:rPr lang="fr-FR" sz="1400" b="0" i="0">
                          <a:solidFill>
                            <a:srgbClr val="242021"/>
                          </a:solidFill>
                          <a:effectLst/>
                          <a:latin typeface="Arial Narrow" panose="020B0606020202030204" pitchFamily="34" charset="0"/>
                        </a:rPr>
                        <a:t>- 3 mois pour les cadres</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1400" b="0" i="0">
                          <a:solidFill>
                            <a:srgbClr val="242021"/>
                          </a:solidFill>
                          <a:effectLst/>
                          <a:latin typeface="Arial Narrow" panose="020B0606020202030204" pitchFamily="34" charset="0"/>
                        </a:rPr>
                        <a:t>Renouvellement possible à condition d’être motivé,</a:t>
                      </a:r>
                      <a:br>
                        <a:rPr lang="fr-FR" sz="1400" b="0" i="0">
                          <a:solidFill>
                            <a:srgbClr val="242021"/>
                          </a:solidFill>
                          <a:effectLst/>
                          <a:latin typeface="Arial Narrow" panose="020B0606020202030204" pitchFamily="34" charset="0"/>
                        </a:rPr>
                      </a:br>
                      <a:r>
                        <a:rPr lang="fr-FR" sz="1400" b="0" i="0">
                          <a:solidFill>
                            <a:srgbClr val="242021"/>
                          </a:solidFill>
                          <a:effectLst/>
                          <a:latin typeface="Arial Narrow" panose="020B0606020202030204" pitchFamily="34" charset="0"/>
                        </a:rPr>
                        <a:t>signifié par écrit, et signé des deux parties avant</a:t>
                      </a:r>
                      <a:br>
                        <a:rPr lang="fr-FR" sz="1400" b="0" i="0">
                          <a:solidFill>
                            <a:srgbClr val="242021"/>
                          </a:solidFill>
                          <a:effectLst/>
                          <a:latin typeface="Arial Narrow" panose="020B0606020202030204" pitchFamily="34" charset="0"/>
                        </a:rPr>
                      </a:br>
                      <a:r>
                        <a:rPr lang="fr-FR" sz="1400" b="0" i="0">
                          <a:solidFill>
                            <a:srgbClr val="242021"/>
                          </a:solidFill>
                          <a:effectLst/>
                          <a:latin typeface="Arial Narrow" panose="020B0606020202030204" pitchFamily="34" charset="0"/>
                        </a:rPr>
                        <a:t>l’expiration de la période initiale.</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97175"/>
                  </a:ext>
                </a:extLst>
              </a:tr>
              <a:tr h="0">
                <a:tc>
                  <a:txBody>
                    <a:bodyPr/>
                    <a:lstStyle/>
                    <a:p>
                      <a:r>
                        <a:rPr lang="fr-FR" sz="1400" b="0" i="0">
                          <a:solidFill>
                            <a:srgbClr val="242021"/>
                          </a:solidFill>
                          <a:effectLst/>
                          <a:latin typeface="Arial Narrow" panose="020B0606020202030204" pitchFamily="34" charset="0"/>
                        </a:rPr>
                        <a:t>CDD de 6 mois</a:t>
                      </a:r>
                      <a:br>
                        <a:rPr lang="fr-FR" sz="1400" b="0" i="0">
                          <a:solidFill>
                            <a:srgbClr val="242021"/>
                          </a:solidFill>
                          <a:effectLst/>
                          <a:latin typeface="Arial Narrow" panose="020B0606020202030204" pitchFamily="34" charset="0"/>
                        </a:rPr>
                      </a:br>
                      <a:r>
                        <a:rPr lang="fr-FR" sz="1400" b="0" i="0">
                          <a:solidFill>
                            <a:srgbClr val="242021"/>
                          </a:solidFill>
                          <a:effectLst/>
                          <a:latin typeface="Arial Narrow" panose="020B0606020202030204" pitchFamily="34" charset="0"/>
                        </a:rPr>
                        <a:t>maximum </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1400" b="0" i="0">
                          <a:solidFill>
                            <a:srgbClr val="242021"/>
                          </a:solidFill>
                          <a:effectLst/>
                          <a:latin typeface="Arial Narrow" panose="020B0606020202030204" pitchFamily="34" charset="0"/>
                        </a:rPr>
                        <a:t>Fixée en fonction de la durée du contrat </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1400" b="0" i="0">
                          <a:solidFill>
                            <a:srgbClr val="242021"/>
                          </a:solidFill>
                          <a:effectLst/>
                          <a:latin typeface="Arial Narrow" panose="020B0606020202030204" pitchFamily="34" charset="0"/>
                        </a:rPr>
                        <a:t>Elle est calculée à raison d’1 jour par semaine, sans pouvoir dépasser 2 semaines</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675767"/>
                  </a:ext>
                </a:extLst>
              </a:tr>
              <a:tr h="0">
                <a:tc>
                  <a:txBody>
                    <a:bodyPr/>
                    <a:lstStyle/>
                    <a:p>
                      <a:r>
                        <a:rPr lang="fr-FR" sz="1400" b="0" i="0">
                          <a:solidFill>
                            <a:srgbClr val="242021"/>
                          </a:solidFill>
                          <a:effectLst/>
                          <a:latin typeface="Arial Narrow" panose="020B0606020202030204" pitchFamily="34" charset="0"/>
                        </a:rPr>
                        <a:t>CDD supérieur</a:t>
                      </a:r>
                      <a:br>
                        <a:rPr lang="fr-FR" sz="1400" b="0" i="0">
                          <a:solidFill>
                            <a:srgbClr val="242021"/>
                          </a:solidFill>
                          <a:effectLst/>
                          <a:latin typeface="Arial Narrow" panose="020B0606020202030204" pitchFamily="34" charset="0"/>
                        </a:rPr>
                      </a:br>
                      <a:r>
                        <a:rPr lang="fr-FR" sz="1400" b="0" i="0">
                          <a:solidFill>
                            <a:srgbClr val="242021"/>
                          </a:solidFill>
                          <a:effectLst/>
                          <a:latin typeface="Arial Narrow" panose="020B0606020202030204" pitchFamily="34" charset="0"/>
                        </a:rPr>
                        <a:t>à 6 mois </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sz="1400" b="0" i="0">
                          <a:solidFill>
                            <a:srgbClr val="242021"/>
                          </a:solidFill>
                          <a:effectLst/>
                          <a:latin typeface="Arial Narrow" panose="020B0606020202030204" pitchFamily="34" charset="0"/>
                        </a:rPr>
                        <a:t>1 mois</a:t>
                      </a:r>
                      <a:endParaRPr lang="fr-FR" sz="1400">
                        <a:effectLst/>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fr-FR" sz="1400" dirty="0">
                        <a:latin typeface="Arial Narrow" panose="020B0606020202030204" pitchFamily="34" charset="0"/>
                      </a:endParaRPr>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94120473"/>
                  </a:ext>
                </a:extLst>
              </a:tr>
            </a:tbl>
          </a:graphicData>
        </a:graphic>
      </p:graphicFrame>
      <p:sp>
        <p:nvSpPr>
          <p:cNvPr id="8" name="ZoneTexte 7">
            <a:extLst>
              <a:ext uri="{FF2B5EF4-FFF2-40B4-BE49-F238E27FC236}">
                <a16:creationId xmlns:a16="http://schemas.microsoft.com/office/drawing/2014/main" id="{52E91B1A-F0D7-610E-04CE-40237BAB2BFC}"/>
              </a:ext>
            </a:extLst>
          </p:cNvPr>
          <p:cNvSpPr txBox="1"/>
          <p:nvPr/>
        </p:nvSpPr>
        <p:spPr>
          <a:xfrm>
            <a:off x="167791" y="1415462"/>
            <a:ext cx="11856417" cy="1200329"/>
          </a:xfrm>
          <a:prstGeom prst="rect">
            <a:avLst/>
          </a:prstGeom>
          <a:noFill/>
        </p:spPr>
        <p:txBody>
          <a:bodyPr wrap="square">
            <a:spAutoFit/>
          </a:bodyPr>
          <a:lstStyle/>
          <a:p>
            <a:r>
              <a:rPr lang="fr-FR" sz="1800" b="0" i="0" dirty="0">
                <a:solidFill>
                  <a:srgbClr val="242021"/>
                </a:solidFill>
                <a:effectLst/>
                <a:latin typeface="Arial Narrow" panose="020B0606020202030204" pitchFamily="34" charset="0"/>
              </a:rPr>
              <a:t>- Permet de s’assurer que le salarié embauché convient au poste pour lequel il a été recruté</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 Permet au salarié d’apprécier si les fonctions occupées lui conviennent</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 N’est pas obligatoire : elle s’impose à tout salarié en CDI ou CDD, dès lors qu’elle est expressément prévue dans le contrat de travail</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 Peut être renouvelée une seule fois, sous conditions, dans le respect d’un délai de prévenance</a:t>
            </a:r>
            <a:endParaRPr lang="fr-FR" dirty="0">
              <a:latin typeface="Arial Narrow" panose="020B0606020202030204" pitchFamily="34" charset="0"/>
            </a:endParaRPr>
          </a:p>
        </p:txBody>
      </p:sp>
    </p:spTree>
    <p:extLst>
      <p:ext uri="{BB962C8B-B14F-4D97-AF65-F5344CB8AC3E}">
        <p14:creationId xmlns:p14="http://schemas.microsoft.com/office/powerpoint/2010/main" val="211357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FC04D-369B-1FDB-DA62-350FFFCE8D50}"/>
              </a:ext>
            </a:extLst>
          </p:cNvPr>
          <p:cNvSpPr/>
          <p:nvPr/>
        </p:nvSpPr>
        <p:spPr>
          <a:xfrm>
            <a:off x="99390" y="126026"/>
            <a:ext cx="7374835"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1AF966B5-AD0D-4FA9-4668-7CEB5733AEEE}"/>
              </a:ext>
            </a:extLst>
          </p:cNvPr>
          <p:cNvSpPr txBox="1"/>
          <p:nvPr/>
        </p:nvSpPr>
        <p:spPr>
          <a:xfrm>
            <a:off x="1063485" y="340406"/>
            <a:ext cx="4711149"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Mon salarié a-t-il droit à des congés ?</a:t>
            </a:r>
          </a:p>
        </p:txBody>
      </p:sp>
      <p:pic>
        <p:nvPicPr>
          <p:cNvPr id="4" name="Image 3" descr="Une image contenant roue, matériel&#10;&#10;Description générée automatiquement">
            <a:extLst>
              <a:ext uri="{FF2B5EF4-FFF2-40B4-BE49-F238E27FC236}">
                <a16:creationId xmlns:a16="http://schemas.microsoft.com/office/drawing/2014/main" id="{694953C0-6E2F-CA32-0B14-6D6787256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31" y="226293"/>
            <a:ext cx="803137" cy="689893"/>
          </a:xfrm>
          <a:prstGeom prst="rect">
            <a:avLst/>
          </a:prstGeom>
        </p:spPr>
      </p:pic>
      <p:sp>
        <p:nvSpPr>
          <p:cNvPr id="6" name="ZoneTexte 5">
            <a:extLst>
              <a:ext uri="{FF2B5EF4-FFF2-40B4-BE49-F238E27FC236}">
                <a16:creationId xmlns:a16="http://schemas.microsoft.com/office/drawing/2014/main" id="{1C0F5119-A42E-8A98-E1CA-A3910D62FD38}"/>
              </a:ext>
            </a:extLst>
          </p:cNvPr>
          <p:cNvSpPr txBox="1"/>
          <p:nvPr/>
        </p:nvSpPr>
        <p:spPr>
          <a:xfrm>
            <a:off x="169931" y="1647188"/>
            <a:ext cx="12022069" cy="4093428"/>
          </a:xfrm>
          <a:prstGeom prst="rect">
            <a:avLst/>
          </a:prstGeom>
          <a:noFill/>
        </p:spPr>
        <p:txBody>
          <a:bodyPr wrap="square">
            <a:spAutoFit/>
          </a:bodyPr>
          <a:lstStyle/>
          <a:p>
            <a:r>
              <a:rPr lang="fr-FR" sz="1600" b="0" i="0" dirty="0">
                <a:effectLst/>
                <a:latin typeface="Arial Narrow" panose="020B0606020202030204" pitchFamily="34" charset="0"/>
              </a:rPr>
              <a:t>Chaque mois de travail effectif  = </a:t>
            </a:r>
            <a:r>
              <a:rPr lang="fr-FR" sz="1600" b="1" i="0" dirty="0">
                <a:effectLst/>
                <a:latin typeface="Arial Narrow" panose="020B0606020202030204" pitchFamily="34" charset="0"/>
              </a:rPr>
              <a:t>2,5 jours ouvrables de congés payés</a:t>
            </a:r>
            <a:r>
              <a:rPr lang="fr-FR" sz="1600" b="0" i="0" dirty="0">
                <a:effectLst/>
                <a:latin typeface="Arial Narrow" panose="020B0606020202030204" pitchFamily="34" charset="0"/>
              </a:rPr>
              <a:t>, sur une période de référence</a:t>
            </a:r>
            <a:r>
              <a:rPr lang="fr-FR" sz="1600" dirty="0">
                <a:latin typeface="Arial Narrow" panose="020B0606020202030204" pitchFamily="34" charset="0"/>
              </a:rPr>
              <a:t> </a:t>
            </a:r>
            <a:r>
              <a:rPr lang="fr-FR" sz="1600" dirty="0">
                <a:latin typeface="Arial Narrow" panose="020B0606020202030204" pitchFamily="34" charset="0"/>
                <a:sym typeface="Wingdings" panose="05000000000000000000" pitchFamily="2" charset="2"/>
              </a:rPr>
              <a:t> </a:t>
            </a:r>
            <a:r>
              <a:rPr lang="fr-FR" sz="1600" b="0" i="0" dirty="0">
                <a:effectLst/>
                <a:latin typeface="Arial Narrow" panose="020B0606020202030204" pitchFamily="34" charset="0"/>
              </a:rPr>
              <a:t>En général, du </a:t>
            </a:r>
            <a:r>
              <a:rPr lang="fr-FR" sz="1600" b="1" i="0" dirty="0">
                <a:effectLst/>
                <a:latin typeface="Arial Narrow" panose="020B0606020202030204" pitchFamily="34" charset="0"/>
              </a:rPr>
              <a:t>1er juin de l’année précédente au 31 mai de l’année en cours </a:t>
            </a:r>
            <a:r>
              <a:rPr lang="fr-FR" sz="1600" b="0" i="0" dirty="0">
                <a:effectLst/>
                <a:latin typeface="Arial Narrow" panose="020B0606020202030204" pitchFamily="34" charset="0"/>
              </a:rPr>
              <a:t>mais d’autres dates peuvent être fixées par les</a:t>
            </a:r>
            <a:r>
              <a:rPr lang="fr-FR" sz="1600" dirty="0">
                <a:latin typeface="Arial Narrow" panose="020B0606020202030204" pitchFamily="34" charset="0"/>
              </a:rPr>
              <a:t> CC.</a:t>
            </a:r>
            <a:br>
              <a:rPr lang="fr-FR" sz="1600" b="0" i="0" dirty="0">
                <a:effectLst/>
                <a:latin typeface="Arial Narrow" panose="020B0606020202030204" pitchFamily="34" charset="0"/>
              </a:rPr>
            </a:br>
            <a:endParaRPr lang="fr-FR" sz="1600" b="0" i="0" dirty="0">
              <a:effectLst/>
              <a:latin typeface="Arial Narrow" panose="020B0606020202030204" pitchFamily="34" charset="0"/>
            </a:endParaRPr>
          </a:p>
          <a:p>
            <a:r>
              <a:rPr lang="fr-FR" sz="1600" b="1" i="0" dirty="0">
                <a:effectLst/>
                <a:latin typeface="Arial Narrow" panose="020B0606020202030204" pitchFamily="34" charset="0"/>
              </a:rPr>
              <a:t>Une fois que le salarié a capitalisé ses congés, il peut les poser après en avoir fait la demande auprès de son employeur et avoir obtenu son accord</a:t>
            </a:r>
            <a:r>
              <a:rPr lang="fr-FR" sz="1600" b="0" i="0" dirty="0">
                <a:effectLst/>
                <a:latin typeface="Arial Narrow" panose="020B0606020202030204" pitchFamily="34" charset="0"/>
              </a:rPr>
              <a:t>.</a:t>
            </a:r>
            <a:br>
              <a:rPr lang="fr-FR" sz="1600" b="0" i="0" dirty="0">
                <a:effectLst/>
                <a:latin typeface="Arial Narrow" panose="020B0606020202030204" pitchFamily="34" charset="0"/>
              </a:rPr>
            </a:br>
            <a:endParaRPr lang="fr-FR" sz="1600" b="0" i="0" dirty="0">
              <a:effectLst/>
              <a:latin typeface="Arial Narrow" panose="020B0606020202030204" pitchFamily="34" charset="0"/>
            </a:endParaRPr>
          </a:p>
          <a:p>
            <a:r>
              <a:rPr lang="fr-FR" sz="1600" b="1" i="0" dirty="0">
                <a:effectLst/>
                <a:latin typeface="Arial Narrow" panose="020B0606020202030204" pitchFamily="34" charset="0"/>
              </a:rPr>
              <a:t>Si jamais le salarié n’a pas pu poser ses congés payés avant la fin de son</a:t>
            </a:r>
            <a:r>
              <a:rPr lang="fr-FR" sz="1600" b="1" dirty="0">
                <a:latin typeface="Arial Narrow" panose="020B0606020202030204" pitchFamily="34" charset="0"/>
              </a:rPr>
              <a:t> </a:t>
            </a:r>
            <a:r>
              <a:rPr lang="fr-FR" sz="1600" b="1" i="0" dirty="0">
                <a:effectLst/>
                <a:latin typeface="Arial Narrow" panose="020B0606020202030204" pitchFamily="34" charset="0"/>
              </a:rPr>
              <a:t>contrat, ils devront lui être payés.</a:t>
            </a:r>
          </a:p>
          <a:p>
            <a:endParaRPr lang="fr-FR" sz="1600" b="1" dirty="0">
              <a:latin typeface="Arial Narrow" panose="020B0606020202030204" pitchFamily="34" charset="0"/>
            </a:endParaRPr>
          </a:p>
          <a:p>
            <a:r>
              <a:rPr lang="fr-FR" sz="1600" dirty="0">
                <a:latin typeface="Arial Narrow" panose="020B0606020202030204" pitchFamily="34" charset="0"/>
              </a:rPr>
              <a:t>D’autres types de congés existent :</a:t>
            </a:r>
          </a:p>
          <a:p>
            <a:pPr marL="285750" indent="-285750">
              <a:buFontTx/>
              <a:buChar char="-"/>
            </a:pPr>
            <a:r>
              <a:rPr lang="fr-FR" sz="1600" b="1" i="0" dirty="0">
                <a:effectLst/>
                <a:latin typeface="Arial Narrow" panose="020B0606020202030204" pitchFamily="34" charset="0"/>
              </a:rPr>
              <a:t>Les congés pour événements familiaux</a:t>
            </a:r>
          </a:p>
          <a:p>
            <a:pPr marL="285750" indent="-285750">
              <a:buFontTx/>
              <a:buChar char="-"/>
            </a:pPr>
            <a:r>
              <a:rPr lang="fr-FR" sz="1600" b="1" dirty="0">
                <a:latin typeface="Arial Narrow" panose="020B0606020202030204" pitchFamily="34" charset="0"/>
              </a:rPr>
              <a:t>Le congé de maternité</a:t>
            </a:r>
          </a:p>
          <a:p>
            <a:pPr marL="285750" indent="-285750">
              <a:buFontTx/>
              <a:buChar char="-"/>
            </a:pPr>
            <a:r>
              <a:rPr lang="fr-FR" sz="1600" b="1" i="0" dirty="0">
                <a:effectLst/>
                <a:latin typeface="Arial Narrow" panose="020B0606020202030204" pitchFamily="34" charset="0"/>
              </a:rPr>
              <a:t>Le congé d’adoption</a:t>
            </a:r>
          </a:p>
          <a:p>
            <a:pPr marL="285750" indent="-285750">
              <a:buFontTx/>
              <a:buChar char="-"/>
            </a:pPr>
            <a:r>
              <a:rPr lang="fr-FR" sz="1600" b="1" dirty="0">
                <a:latin typeface="Arial Narrow" panose="020B0606020202030204" pitchFamily="34" charset="0"/>
              </a:rPr>
              <a:t>Le congé paternité</a:t>
            </a:r>
          </a:p>
          <a:p>
            <a:pPr marL="285750" indent="-285750">
              <a:buFontTx/>
              <a:buChar char="-"/>
            </a:pPr>
            <a:r>
              <a:rPr lang="fr-FR" sz="1600" b="1" i="0" dirty="0">
                <a:effectLst/>
                <a:latin typeface="Arial Narrow" panose="020B0606020202030204" pitchFamily="34" charset="0"/>
              </a:rPr>
              <a:t>Le congé sans solde</a:t>
            </a:r>
          </a:p>
          <a:p>
            <a:pPr marL="285750" indent="-285750">
              <a:buFontTx/>
              <a:buChar char="-"/>
            </a:pPr>
            <a:r>
              <a:rPr lang="fr-FR" sz="1600" i="0" dirty="0">
                <a:effectLst/>
                <a:latin typeface="Arial Narrow" panose="020B0606020202030204" pitchFamily="34" charset="0"/>
              </a:rPr>
              <a:t>…</a:t>
            </a:r>
            <a:br>
              <a:rPr lang="fr-FR" sz="1600" b="1" i="0" dirty="0">
                <a:effectLst/>
                <a:latin typeface="Arial Narrow" panose="020B0606020202030204" pitchFamily="34" charset="0"/>
              </a:rPr>
            </a:br>
            <a:br>
              <a:rPr lang="fr-FR" dirty="0"/>
            </a:br>
            <a:endParaRPr lang="fr-FR" dirty="0"/>
          </a:p>
        </p:txBody>
      </p:sp>
    </p:spTree>
    <p:extLst>
      <p:ext uri="{BB962C8B-B14F-4D97-AF65-F5344CB8AC3E}">
        <p14:creationId xmlns:p14="http://schemas.microsoft.com/office/powerpoint/2010/main" val="207494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8BFA5B-3DAF-58B5-2972-B0902629EE05}"/>
              </a:ext>
            </a:extLst>
          </p:cNvPr>
          <p:cNvSpPr/>
          <p:nvPr/>
        </p:nvSpPr>
        <p:spPr>
          <a:xfrm>
            <a:off x="99390" y="126026"/>
            <a:ext cx="7374835"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Image 2" descr="Une image contenant roue, matériel&#10;&#10;Description générée automatiquement">
            <a:extLst>
              <a:ext uri="{FF2B5EF4-FFF2-40B4-BE49-F238E27FC236}">
                <a16:creationId xmlns:a16="http://schemas.microsoft.com/office/drawing/2014/main" id="{A09B2255-D22B-C8F4-4014-5384987F6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31" y="226293"/>
            <a:ext cx="803137" cy="689893"/>
          </a:xfrm>
          <a:prstGeom prst="rect">
            <a:avLst/>
          </a:prstGeom>
        </p:spPr>
      </p:pic>
      <p:sp>
        <p:nvSpPr>
          <p:cNvPr id="4" name="ZoneTexte 3">
            <a:extLst>
              <a:ext uri="{FF2B5EF4-FFF2-40B4-BE49-F238E27FC236}">
                <a16:creationId xmlns:a16="http://schemas.microsoft.com/office/drawing/2014/main" id="{B8A9E00F-CA53-E965-D975-F840C4EEED60}"/>
              </a:ext>
            </a:extLst>
          </p:cNvPr>
          <p:cNvSpPr txBox="1"/>
          <p:nvPr/>
        </p:nvSpPr>
        <p:spPr>
          <a:xfrm>
            <a:off x="1063485" y="340406"/>
            <a:ext cx="5555976"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Le contrat de mon salarié peut-il évoluer ?</a:t>
            </a:r>
          </a:p>
        </p:txBody>
      </p:sp>
      <p:sp>
        <p:nvSpPr>
          <p:cNvPr id="5" name="ZoneTexte 4">
            <a:extLst>
              <a:ext uri="{FF2B5EF4-FFF2-40B4-BE49-F238E27FC236}">
                <a16:creationId xmlns:a16="http://schemas.microsoft.com/office/drawing/2014/main" id="{8F930A12-39AC-5C34-0BF0-5BAFEEF87976}"/>
              </a:ext>
            </a:extLst>
          </p:cNvPr>
          <p:cNvSpPr txBox="1"/>
          <p:nvPr/>
        </p:nvSpPr>
        <p:spPr>
          <a:xfrm>
            <a:off x="571499" y="1540565"/>
            <a:ext cx="10058400" cy="2585323"/>
          </a:xfrm>
          <a:prstGeom prst="rect">
            <a:avLst/>
          </a:prstGeom>
          <a:noFill/>
        </p:spPr>
        <p:txBody>
          <a:bodyPr wrap="square" rtlCol="0">
            <a:spAutoFit/>
          </a:bodyPr>
          <a:lstStyle/>
          <a:p>
            <a:r>
              <a:rPr lang="fr-FR" dirty="0">
                <a:latin typeface="Arial Narrow" panose="020B0606020202030204" pitchFamily="34" charset="0"/>
              </a:rPr>
              <a:t>Oui, cependant, il est nécessaire de rédiger un avenant au contrat de travail et de le faire signer au salarié. </a:t>
            </a:r>
          </a:p>
          <a:p>
            <a:endParaRPr lang="fr-FR" dirty="0">
              <a:latin typeface="Arial Narrow" panose="020B0606020202030204" pitchFamily="34" charset="0"/>
            </a:endParaRPr>
          </a:p>
          <a:p>
            <a:r>
              <a:rPr lang="fr-FR" dirty="0">
                <a:latin typeface="Arial Narrow" panose="020B0606020202030204" pitchFamily="34" charset="0"/>
              </a:rPr>
              <a:t>Un avenant sert à modifier des clauses du contrat initial par accord des deux parties. Par exemple, un avenant doit être rédigé pour :</a:t>
            </a:r>
          </a:p>
          <a:p>
            <a:endParaRPr lang="fr-FR" dirty="0">
              <a:latin typeface="Arial Narrow" panose="020B0606020202030204" pitchFamily="34" charset="0"/>
            </a:endParaRPr>
          </a:p>
          <a:p>
            <a:pPr marL="285750" indent="-285750">
              <a:buFontTx/>
              <a:buChar char="-"/>
            </a:pPr>
            <a:r>
              <a:rPr lang="fr-FR" dirty="0">
                <a:latin typeface="Arial Narrow" panose="020B0606020202030204" pitchFamily="34" charset="0"/>
              </a:rPr>
              <a:t>Modifier le volume horaire</a:t>
            </a:r>
          </a:p>
          <a:p>
            <a:pPr marL="285750" indent="-285750">
              <a:buFontTx/>
              <a:buChar char="-"/>
            </a:pPr>
            <a:r>
              <a:rPr lang="fr-FR" dirty="0">
                <a:latin typeface="Arial Narrow" panose="020B0606020202030204" pitchFamily="34" charset="0"/>
              </a:rPr>
              <a:t>Modifier la rémunération</a:t>
            </a:r>
          </a:p>
          <a:p>
            <a:pPr marL="285750" indent="-285750">
              <a:buFontTx/>
              <a:buChar char="-"/>
            </a:pPr>
            <a:r>
              <a:rPr lang="fr-FR" dirty="0">
                <a:latin typeface="Arial Narrow" panose="020B0606020202030204" pitchFamily="34" charset="0"/>
              </a:rPr>
              <a:t>Modifier la fonction </a:t>
            </a:r>
            <a:r>
              <a:rPr lang="fr-FR" dirty="0">
                <a:latin typeface="Arial Narrow" panose="020B0606020202030204" pitchFamily="34" charset="0"/>
                <a:sym typeface="Wingdings" panose="05000000000000000000" pitchFamily="2" charset="2"/>
              </a:rPr>
              <a:t> Dans ce cas, pensez à faire évoluer la fiche de poste</a:t>
            </a:r>
            <a:endParaRPr lang="fr-FR" dirty="0">
              <a:latin typeface="Arial Narrow" panose="020B0606020202030204" pitchFamily="34" charset="0"/>
            </a:endParaRPr>
          </a:p>
          <a:p>
            <a:pPr marL="285750" indent="-285750">
              <a:buFontTx/>
              <a:buChar char="-"/>
            </a:pPr>
            <a:endParaRPr lang="fr-FR" dirty="0"/>
          </a:p>
        </p:txBody>
      </p:sp>
    </p:spTree>
    <p:extLst>
      <p:ext uri="{BB962C8B-B14F-4D97-AF65-F5344CB8AC3E}">
        <p14:creationId xmlns:p14="http://schemas.microsoft.com/office/powerpoint/2010/main" val="356409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28E60-1065-3174-9675-A6DFF5A64ABD}"/>
              </a:ext>
            </a:extLst>
          </p:cNvPr>
          <p:cNvSpPr/>
          <p:nvPr/>
        </p:nvSpPr>
        <p:spPr>
          <a:xfrm>
            <a:off x="169931" y="106147"/>
            <a:ext cx="7274478"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Image 2" descr="Une image contenant roue, matériel&#10;&#10;Description générée automatiquement">
            <a:extLst>
              <a:ext uri="{FF2B5EF4-FFF2-40B4-BE49-F238E27FC236}">
                <a16:creationId xmlns:a16="http://schemas.microsoft.com/office/drawing/2014/main" id="{5AA76EB0-BA7F-C3DE-261E-6E675C4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3" y="206412"/>
            <a:ext cx="803137" cy="689893"/>
          </a:xfrm>
          <a:prstGeom prst="rect">
            <a:avLst/>
          </a:prstGeom>
        </p:spPr>
      </p:pic>
      <p:sp>
        <p:nvSpPr>
          <p:cNvPr id="4" name="ZoneTexte 3">
            <a:extLst>
              <a:ext uri="{FF2B5EF4-FFF2-40B4-BE49-F238E27FC236}">
                <a16:creationId xmlns:a16="http://schemas.microsoft.com/office/drawing/2014/main" id="{BB4A2B57-1135-E49E-F62F-A60E05CA815E}"/>
              </a:ext>
            </a:extLst>
          </p:cNvPr>
          <p:cNvSpPr txBox="1"/>
          <p:nvPr/>
        </p:nvSpPr>
        <p:spPr>
          <a:xfrm>
            <a:off x="1063485" y="340406"/>
            <a:ext cx="6480316"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Quels sont les entretiens à prévoir avec mon salarié ? </a:t>
            </a:r>
          </a:p>
        </p:txBody>
      </p:sp>
      <p:sp>
        <p:nvSpPr>
          <p:cNvPr id="6" name="ZoneTexte 5">
            <a:extLst>
              <a:ext uri="{FF2B5EF4-FFF2-40B4-BE49-F238E27FC236}">
                <a16:creationId xmlns:a16="http://schemas.microsoft.com/office/drawing/2014/main" id="{CB76CB9C-0E33-982B-8D1D-E78398A97A0B}"/>
              </a:ext>
            </a:extLst>
          </p:cNvPr>
          <p:cNvSpPr txBox="1"/>
          <p:nvPr/>
        </p:nvSpPr>
        <p:spPr>
          <a:xfrm>
            <a:off x="355324" y="1410421"/>
            <a:ext cx="3063738" cy="461665"/>
          </a:xfrm>
          <a:prstGeom prst="rect">
            <a:avLst/>
          </a:prstGeom>
          <a:noFill/>
        </p:spPr>
        <p:txBody>
          <a:bodyPr wrap="square">
            <a:spAutoFit/>
          </a:bodyPr>
          <a:lstStyle/>
          <a:p>
            <a:r>
              <a:rPr lang="fr-FR" sz="2400">
                <a:solidFill>
                  <a:schemeClr val="accent2"/>
                </a:solidFill>
                <a:latin typeface="Arial Narrow" panose="020B0606020202030204" pitchFamily="34" charset="0"/>
              </a:rPr>
              <a:t>L</a:t>
            </a:r>
            <a:r>
              <a:rPr lang="fr-FR" sz="2400" i="0">
                <a:solidFill>
                  <a:schemeClr val="accent2"/>
                </a:solidFill>
                <a:effectLst/>
                <a:latin typeface="Arial Narrow" panose="020B0606020202030204" pitchFamily="34" charset="0"/>
              </a:rPr>
              <a:t>’entretien professionnel</a:t>
            </a:r>
            <a:endParaRPr lang="fr-FR" sz="2400">
              <a:solidFill>
                <a:schemeClr val="accent2"/>
              </a:solidFill>
              <a:latin typeface="Arial Narrow" panose="020B0606020202030204" pitchFamily="34" charset="0"/>
            </a:endParaRPr>
          </a:p>
        </p:txBody>
      </p:sp>
      <p:sp>
        <p:nvSpPr>
          <p:cNvPr id="8" name="ZoneTexte 7">
            <a:extLst>
              <a:ext uri="{FF2B5EF4-FFF2-40B4-BE49-F238E27FC236}">
                <a16:creationId xmlns:a16="http://schemas.microsoft.com/office/drawing/2014/main" id="{9FEED313-9C28-2786-3467-13E391E1B439}"/>
              </a:ext>
            </a:extLst>
          </p:cNvPr>
          <p:cNvSpPr txBox="1"/>
          <p:nvPr/>
        </p:nvSpPr>
        <p:spPr>
          <a:xfrm>
            <a:off x="269323" y="2174586"/>
            <a:ext cx="11710780" cy="3693319"/>
          </a:xfrm>
          <a:prstGeom prst="rect">
            <a:avLst/>
          </a:prstGeom>
          <a:noFill/>
        </p:spPr>
        <p:txBody>
          <a:bodyPr wrap="square">
            <a:spAutoFit/>
          </a:bodyPr>
          <a:lstStyle/>
          <a:p>
            <a:r>
              <a:rPr lang="fr-FR" sz="1800" b="0" i="0" dirty="0">
                <a:solidFill>
                  <a:srgbClr val="242021"/>
                </a:solidFill>
                <a:effectLst/>
                <a:latin typeface="Arial Narrow" panose="020B0606020202030204" pitchFamily="34" charset="0"/>
              </a:rPr>
              <a:t>Obligatoire depuis 2014 (article L.6315-1 du code du travail), c’est un </a:t>
            </a:r>
            <a:r>
              <a:rPr lang="fr-FR" sz="1800" b="1" i="0" dirty="0">
                <a:solidFill>
                  <a:srgbClr val="242021"/>
                </a:solidFill>
                <a:effectLst/>
                <a:latin typeface="Arial Narrow" panose="020B0606020202030204" pitchFamily="34" charset="0"/>
              </a:rPr>
              <a:t>temps d’échange </a:t>
            </a:r>
            <a:r>
              <a:rPr lang="fr-FR" sz="1800" b="0" i="0" dirty="0">
                <a:solidFill>
                  <a:srgbClr val="242021"/>
                </a:solidFill>
                <a:effectLst/>
                <a:latin typeface="Arial Narrow" panose="020B0606020202030204" pitchFamily="34" charset="0"/>
              </a:rPr>
              <a:t>à réaliser </a:t>
            </a:r>
            <a:r>
              <a:rPr lang="fr-FR" sz="1800" b="1" i="0" dirty="0">
                <a:solidFill>
                  <a:srgbClr val="242021"/>
                </a:solidFill>
                <a:effectLst/>
                <a:latin typeface="Arial Narrow" panose="020B0606020202030204" pitchFamily="34" charset="0"/>
              </a:rPr>
              <a:t>tous les 2 ans</a:t>
            </a:r>
            <a:r>
              <a:rPr lang="fr-FR" sz="1800" b="0" i="0" dirty="0">
                <a:solidFill>
                  <a:srgbClr val="242021"/>
                </a:solidFill>
                <a:effectLst/>
                <a:latin typeface="Arial Narrow" panose="020B0606020202030204" pitchFamily="34" charset="0"/>
              </a:rPr>
              <a:t>,</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entre vous et votre salarié, dédié à ses perspectives d’évolution professionnelle, et non à l’évaluation de son travail.</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Vous devez l’informer des modalités de cet entretien, dès son embauche (CDI, CDII, CDD, temps plein, temps partiel).</a:t>
            </a:r>
            <a:br>
              <a:rPr lang="fr-FR" sz="1800" b="0" i="0" dirty="0">
                <a:solidFill>
                  <a:srgbClr val="242021"/>
                </a:solidFill>
                <a:effectLst/>
                <a:latin typeface="Arial Narrow" panose="020B0606020202030204" pitchFamily="34" charset="0"/>
              </a:rPr>
            </a:br>
            <a:endParaRPr lang="fr-FR" sz="1800" b="0" i="0" dirty="0">
              <a:solidFill>
                <a:srgbClr val="242021"/>
              </a:solidFill>
              <a:effectLst/>
              <a:latin typeface="Arial Narrow" panose="020B0606020202030204" pitchFamily="34" charset="0"/>
            </a:endParaRPr>
          </a:p>
          <a:p>
            <a:r>
              <a:rPr lang="fr-FR" sz="1800" b="1" i="0" dirty="0">
                <a:solidFill>
                  <a:srgbClr val="CE8B3D"/>
                </a:solidFill>
                <a:effectLst/>
                <a:latin typeface="Arial Narrow" panose="020B0606020202030204" pitchFamily="34" charset="0"/>
              </a:rPr>
              <a:t>Objectif : </a:t>
            </a:r>
          </a:p>
          <a:p>
            <a:endParaRPr lang="fr-FR" sz="1800" b="1" i="0" dirty="0">
              <a:solidFill>
                <a:srgbClr val="CE8B3D"/>
              </a:solidFill>
              <a:effectLst/>
              <a:latin typeface="Arial Narrow" panose="020B0606020202030204" pitchFamily="34" charset="0"/>
            </a:endParaRPr>
          </a:p>
          <a:p>
            <a:r>
              <a:rPr lang="fr-FR" sz="1800" b="0" i="0" dirty="0">
                <a:solidFill>
                  <a:srgbClr val="242021"/>
                </a:solidFill>
                <a:effectLst/>
                <a:latin typeface="Arial Narrow" panose="020B0606020202030204" pitchFamily="34" charset="0"/>
              </a:rPr>
              <a:t>Identifier les axes de développement possibles en matière de </a:t>
            </a:r>
            <a:r>
              <a:rPr lang="fr-FR" sz="1800" b="1" i="0" dirty="0">
                <a:solidFill>
                  <a:srgbClr val="242021"/>
                </a:solidFill>
                <a:effectLst/>
                <a:latin typeface="Arial Narrow" panose="020B0606020202030204" pitchFamily="34" charset="0"/>
              </a:rPr>
              <a:t>compétences </a:t>
            </a:r>
            <a:r>
              <a:rPr lang="fr-FR" sz="1800" b="0" i="0" dirty="0">
                <a:solidFill>
                  <a:srgbClr val="242021"/>
                </a:solidFill>
                <a:effectLst/>
                <a:latin typeface="Arial Narrow" panose="020B0606020202030204" pitchFamily="34" charset="0"/>
              </a:rPr>
              <a:t>et de </a:t>
            </a:r>
            <a:r>
              <a:rPr lang="fr-FR" sz="1800" b="1" i="0" dirty="0">
                <a:solidFill>
                  <a:srgbClr val="242021"/>
                </a:solidFill>
                <a:effectLst/>
                <a:latin typeface="Arial Narrow" panose="020B0606020202030204" pitchFamily="34" charset="0"/>
              </a:rPr>
              <a:t>formations</a:t>
            </a:r>
            <a:r>
              <a:rPr lang="fr-FR" sz="1800" b="0" i="0" dirty="0">
                <a:solidFill>
                  <a:srgbClr val="242021"/>
                </a:solidFill>
                <a:effectLst/>
                <a:latin typeface="Arial Narrow" panose="020B0606020202030204" pitchFamily="34" charset="0"/>
              </a:rPr>
              <a:t>. Le but est de construire ensemble le projet professionnel du salarié en cohérence avec les besoins de l’association et les évolutions de votre secteur d’activité.</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L’informer sur les différents dispositifs de formation.</a:t>
            </a:r>
          </a:p>
          <a:p>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À noter que cet entretien se fait tous les 2 ans mais aussi à la suite d’un congé de maternité, parental, d’adoption, sabbatique, d’un arrêt maladie de plus de 6 mois</a:t>
            </a:r>
            <a:r>
              <a:rPr lang="fr-FR" dirty="0">
                <a:latin typeface="Arial Narrow" panose="020B0606020202030204" pitchFamily="34" charset="0"/>
              </a:rPr>
              <a:t> </a:t>
            </a:r>
            <a:br>
              <a:rPr lang="fr-FR" dirty="0">
                <a:latin typeface="Arial Narrow" panose="020B0606020202030204" pitchFamily="34" charset="0"/>
              </a:rPr>
            </a:br>
            <a:endParaRPr lang="fr-FR" dirty="0">
              <a:latin typeface="Arial Narrow" panose="020B0606020202030204" pitchFamily="34" charset="0"/>
            </a:endParaRPr>
          </a:p>
        </p:txBody>
      </p:sp>
    </p:spTree>
    <p:extLst>
      <p:ext uri="{BB962C8B-B14F-4D97-AF65-F5344CB8AC3E}">
        <p14:creationId xmlns:p14="http://schemas.microsoft.com/office/powerpoint/2010/main" val="156719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28E60-1065-3174-9675-A6DFF5A64ABD}"/>
              </a:ext>
            </a:extLst>
          </p:cNvPr>
          <p:cNvSpPr/>
          <p:nvPr/>
        </p:nvSpPr>
        <p:spPr>
          <a:xfrm>
            <a:off x="169931" y="106147"/>
            <a:ext cx="7274478"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Image 2" descr="Une image contenant roue, matériel&#10;&#10;Description générée automatiquement">
            <a:extLst>
              <a:ext uri="{FF2B5EF4-FFF2-40B4-BE49-F238E27FC236}">
                <a16:creationId xmlns:a16="http://schemas.microsoft.com/office/drawing/2014/main" id="{5AA76EB0-BA7F-C3DE-261E-6E675C4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3" y="206412"/>
            <a:ext cx="803137" cy="689893"/>
          </a:xfrm>
          <a:prstGeom prst="rect">
            <a:avLst/>
          </a:prstGeom>
        </p:spPr>
      </p:pic>
      <p:sp>
        <p:nvSpPr>
          <p:cNvPr id="4" name="ZoneTexte 3">
            <a:extLst>
              <a:ext uri="{FF2B5EF4-FFF2-40B4-BE49-F238E27FC236}">
                <a16:creationId xmlns:a16="http://schemas.microsoft.com/office/drawing/2014/main" id="{BB4A2B57-1135-E49E-F62F-A60E05CA815E}"/>
              </a:ext>
            </a:extLst>
          </p:cNvPr>
          <p:cNvSpPr txBox="1"/>
          <p:nvPr/>
        </p:nvSpPr>
        <p:spPr>
          <a:xfrm>
            <a:off x="1063485" y="340406"/>
            <a:ext cx="6480316"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Quels sont les entretiens à prévoir avec mon salarié ? </a:t>
            </a:r>
          </a:p>
        </p:txBody>
      </p:sp>
      <p:sp>
        <p:nvSpPr>
          <p:cNvPr id="6" name="ZoneTexte 5">
            <a:extLst>
              <a:ext uri="{FF2B5EF4-FFF2-40B4-BE49-F238E27FC236}">
                <a16:creationId xmlns:a16="http://schemas.microsoft.com/office/drawing/2014/main" id="{CB76CB9C-0E33-982B-8D1D-E78398A97A0B}"/>
              </a:ext>
            </a:extLst>
          </p:cNvPr>
          <p:cNvSpPr txBox="1"/>
          <p:nvPr/>
        </p:nvSpPr>
        <p:spPr>
          <a:xfrm>
            <a:off x="355323" y="1410421"/>
            <a:ext cx="5439189" cy="461665"/>
          </a:xfrm>
          <a:prstGeom prst="rect">
            <a:avLst/>
          </a:prstGeom>
          <a:noFill/>
        </p:spPr>
        <p:txBody>
          <a:bodyPr wrap="square">
            <a:spAutoFit/>
          </a:bodyPr>
          <a:lstStyle/>
          <a:p>
            <a:r>
              <a:rPr lang="fr-FR" sz="2400">
                <a:solidFill>
                  <a:schemeClr val="accent2"/>
                </a:solidFill>
                <a:latin typeface="Arial Narrow" panose="020B0606020202030204" pitchFamily="34" charset="0"/>
              </a:rPr>
              <a:t>L'Etat des lieux récapitulatifs du parcours</a:t>
            </a:r>
          </a:p>
        </p:txBody>
      </p:sp>
      <p:sp>
        <p:nvSpPr>
          <p:cNvPr id="8" name="ZoneTexte 7">
            <a:extLst>
              <a:ext uri="{FF2B5EF4-FFF2-40B4-BE49-F238E27FC236}">
                <a16:creationId xmlns:a16="http://schemas.microsoft.com/office/drawing/2014/main" id="{19EC86C1-9460-8258-6C4B-30FAD243E61C}"/>
              </a:ext>
            </a:extLst>
          </p:cNvPr>
          <p:cNvSpPr txBox="1"/>
          <p:nvPr/>
        </p:nvSpPr>
        <p:spPr>
          <a:xfrm>
            <a:off x="355323" y="2033635"/>
            <a:ext cx="10018644" cy="2031325"/>
          </a:xfrm>
          <a:prstGeom prst="rect">
            <a:avLst/>
          </a:prstGeom>
          <a:noFill/>
        </p:spPr>
        <p:txBody>
          <a:bodyPr wrap="square">
            <a:spAutoFit/>
          </a:bodyPr>
          <a:lstStyle/>
          <a:p>
            <a:r>
              <a:rPr lang="fr-FR" sz="1800" b="1" i="0" dirty="0">
                <a:solidFill>
                  <a:srgbClr val="242021"/>
                </a:solidFill>
                <a:effectLst/>
                <a:latin typeface="Arial Narrow" panose="020B0606020202030204" pitchFamily="34" charset="0"/>
              </a:rPr>
              <a:t>Quand ? </a:t>
            </a:r>
            <a:r>
              <a:rPr lang="fr-FR" sz="1800" b="0" i="0" dirty="0">
                <a:solidFill>
                  <a:srgbClr val="242021"/>
                </a:solidFill>
                <a:effectLst/>
                <a:latin typeface="Arial Narrow" panose="020B0606020202030204" pitchFamily="34" charset="0"/>
              </a:rPr>
              <a:t>Tous les 6 ans.</a:t>
            </a:r>
          </a:p>
          <a:p>
            <a:br>
              <a:rPr lang="fr-FR" sz="1800" b="1" i="0" dirty="0">
                <a:solidFill>
                  <a:srgbClr val="242021"/>
                </a:solidFill>
                <a:effectLst/>
                <a:latin typeface="Arial Narrow" panose="020B0606020202030204" pitchFamily="34" charset="0"/>
              </a:rPr>
            </a:br>
            <a:r>
              <a:rPr lang="fr-FR" sz="1800" i="0" dirty="0">
                <a:solidFill>
                  <a:srgbClr val="242021"/>
                </a:solidFill>
                <a:effectLst/>
                <a:latin typeface="Arial Narrow" panose="020B0606020202030204" pitchFamily="34" charset="0"/>
              </a:rPr>
              <a:t>P</a:t>
            </a:r>
            <a:r>
              <a:rPr lang="fr-FR" sz="1800" b="0" i="0" dirty="0">
                <a:solidFill>
                  <a:srgbClr val="242021"/>
                </a:solidFill>
                <a:effectLst/>
                <a:latin typeface="Arial Narrow" panose="020B0606020202030204" pitchFamily="34" charset="0"/>
              </a:rPr>
              <a:t>ermet de constater s’il a bien bénéficié d'au moins deux des trois mesures suivantes :</a:t>
            </a:r>
          </a:p>
          <a:p>
            <a:r>
              <a:rPr lang="fr-FR" sz="1800" b="0" i="0" dirty="0">
                <a:solidFill>
                  <a:srgbClr val="242021"/>
                </a:solidFill>
                <a:effectLst/>
                <a:latin typeface="Arial Narrow" panose="020B0606020202030204" pitchFamily="34" charset="0"/>
              </a:rPr>
              <a:t>- Le suivi d’une action de formation</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 L’acquisition d’éléments de certifications (notamment la VAE)</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 Une progression salariale ou professionnelle</a:t>
            </a:r>
            <a:r>
              <a:rPr lang="fr-FR" dirty="0">
                <a:latin typeface="Arial Narrow" panose="020B0606020202030204" pitchFamily="34" charset="0"/>
              </a:rPr>
              <a:t> </a:t>
            </a:r>
            <a:br>
              <a:rPr lang="fr-FR" dirty="0"/>
            </a:br>
            <a:endParaRPr lang="fr-FR" dirty="0"/>
          </a:p>
        </p:txBody>
      </p:sp>
    </p:spTree>
    <p:extLst>
      <p:ext uri="{BB962C8B-B14F-4D97-AF65-F5344CB8AC3E}">
        <p14:creationId xmlns:p14="http://schemas.microsoft.com/office/powerpoint/2010/main" val="247128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028E60-1065-3174-9675-A6DFF5A64ABD}"/>
              </a:ext>
            </a:extLst>
          </p:cNvPr>
          <p:cNvSpPr/>
          <p:nvPr/>
        </p:nvSpPr>
        <p:spPr>
          <a:xfrm>
            <a:off x="169931" y="106147"/>
            <a:ext cx="7274478"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Image 2" descr="Une image contenant roue, matériel&#10;&#10;Description générée automatiquement">
            <a:extLst>
              <a:ext uri="{FF2B5EF4-FFF2-40B4-BE49-F238E27FC236}">
                <a16:creationId xmlns:a16="http://schemas.microsoft.com/office/drawing/2014/main" id="{5AA76EB0-BA7F-C3DE-261E-6E675C4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3" y="206412"/>
            <a:ext cx="803137" cy="689893"/>
          </a:xfrm>
          <a:prstGeom prst="rect">
            <a:avLst/>
          </a:prstGeom>
        </p:spPr>
      </p:pic>
      <p:sp>
        <p:nvSpPr>
          <p:cNvPr id="4" name="ZoneTexte 3">
            <a:extLst>
              <a:ext uri="{FF2B5EF4-FFF2-40B4-BE49-F238E27FC236}">
                <a16:creationId xmlns:a16="http://schemas.microsoft.com/office/drawing/2014/main" id="{BB4A2B57-1135-E49E-F62F-A60E05CA815E}"/>
              </a:ext>
            </a:extLst>
          </p:cNvPr>
          <p:cNvSpPr txBox="1"/>
          <p:nvPr/>
        </p:nvSpPr>
        <p:spPr>
          <a:xfrm>
            <a:off x="1063485" y="340406"/>
            <a:ext cx="6480316"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Quels sont les entretiens à prévoir avec mon salarié ? </a:t>
            </a:r>
          </a:p>
        </p:txBody>
      </p:sp>
      <p:sp>
        <p:nvSpPr>
          <p:cNvPr id="5" name="ZoneTexte 4">
            <a:extLst>
              <a:ext uri="{FF2B5EF4-FFF2-40B4-BE49-F238E27FC236}">
                <a16:creationId xmlns:a16="http://schemas.microsoft.com/office/drawing/2014/main" id="{208BE429-65DE-FA2F-31E6-4659F8C7502D}"/>
              </a:ext>
            </a:extLst>
          </p:cNvPr>
          <p:cNvSpPr txBox="1"/>
          <p:nvPr/>
        </p:nvSpPr>
        <p:spPr>
          <a:xfrm>
            <a:off x="269323" y="1383916"/>
            <a:ext cx="6761093" cy="461665"/>
          </a:xfrm>
          <a:prstGeom prst="rect">
            <a:avLst/>
          </a:prstGeom>
          <a:noFill/>
        </p:spPr>
        <p:txBody>
          <a:bodyPr wrap="square">
            <a:spAutoFit/>
          </a:bodyPr>
          <a:lstStyle/>
          <a:p>
            <a:r>
              <a:rPr lang="fr-FR" sz="2400">
                <a:solidFill>
                  <a:schemeClr val="accent2"/>
                </a:solidFill>
                <a:latin typeface="Arial Narrow" panose="020B0606020202030204" pitchFamily="34" charset="0"/>
              </a:rPr>
              <a:t>L’entretien annuel d’évaluation (n’est pas obligatoire)</a:t>
            </a:r>
          </a:p>
        </p:txBody>
      </p:sp>
      <p:sp>
        <p:nvSpPr>
          <p:cNvPr id="7" name="ZoneTexte 6">
            <a:extLst>
              <a:ext uri="{FF2B5EF4-FFF2-40B4-BE49-F238E27FC236}">
                <a16:creationId xmlns:a16="http://schemas.microsoft.com/office/drawing/2014/main" id="{CBFA4334-ADEC-F613-464F-B618CEF92AE1}"/>
              </a:ext>
            </a:extLst>
          </p:cNvPr>
          <p:cNvSpPr txBox="1"/>
          <p:nvPr/>
        </p:nvSpPr>
        <p:spPr>
          <a:xfrm>
            <a:off x="451057" y="2156335"/>
            <a:ext cx="11289886" cy="3816429"/>
          </a:xfrm>
          <a:prstGeom prst="rect">
            <a:avLst/>
          </a:prstGeom>
          <a:noFill/>
        </p:spPr>
        <p:txBody>
          <a:bodyPr wrap="square">
            <a:spAutoFit/>
          </a:bodyPr>
          <a:lstStyle/>
          <a:p>
            <a:r>
              <a:rPr lang="fr-FR" sz="1600" b="0" i="0" dirty="0">
                <a:solidFill>
                  <a:srgbClr val="242021"/>
                </a:solidFill>
                <a:effectLst/>
                <a:latin typeface="Arial Narrow" panose="020B0606020202030204" pitchFamily="34" charset="0"/>
              </a:rPr>
              <a:t>C’est un temps d’échange facultatif entre vous et votre salarié qui vise à l’évaluer dans son occupation de poste.</a:t>
            </a:r>
            <a:br>
              <a:rPr lang="fr-FR" sz="1600" b="0" i="0" dirty="0">
                <a:solidFill>
                  <a:srgbClr val="242021"/>
                </a:solidFill>
                <a:effectLst/>
                <a:latin typeface="Arial Narrow" panose="020B0606020202030204" pitchFamily="34" charset="0"/>
              </a:rPr>
            </a:br>
            <a:endParaRPr lang="fr-FR" sz="1600" b="0" i="0" dirty="0">
              <a:solidFill>
                <a:srgbClr val="242021"/>
              </a:solidFill>
              <a:effectLst/>
              <a:latin typeface="Arial Narrow" panose="020B0606020202030204" pitchFamily="34" charset="0"/>
            </a:endParaRPr>
          </a:p>
          <a:p>
            <a:r>
              <a:rPr lang="fr-FR" sz="1600" b="1" i="0" dirty="0">
                <a:solidFill>
                  <a:srgbClr val="CE8B3D"/>
                </a:solidFill>
                <a:effectLst/>
                <a:latin typeface="Arial Narrow" panose="020B0606020202030204" pitchFamily="34" charset="0"/>
              </a:rPr>
              <a:t>Objectif :</a:t>
            </a:r>
            <a:br>
              <a:rPr lang="fr-FR" sz="1600" b="1" i="0" dirty="0">
                <a:solidFill>
                  <a:srgbClr val="CE8B3D"/>
                </a:solidFill>
                <a:effectLst/>
                <a:latin typeface="Arial Narrow" panose="020B0606020202030204" pitchFamily="34" charset="0"/>
              </a:rPr>
            </a:br>
            <a:endParaRPr lang="fr-FR" sz="1600" b="1" i="0" dirty="0">
              <a:solidFill>
                <a:srgbClr val="CE8B3D"/>
              </a:solidFill>
              <a:effectLst/>
              <a:latin typeface="Arial Narrow" panose="020B0606020202030204" pitchFamily="34" charset="0"/>
            </a:endParaRPr>
          </a:p>
          <a:p>
            <a:pPr marL="285750" indent="-285750">
              <a:buFontTx/>
              <a:buChar char="-"/>
            </a:pPr>
            <a:r>
              <a:rPr lang="fr-FR" sz="1600" b="0" i="1" dirty="0">
                <a:solidFill>
                  <a:srgbClr val="242021"/>
                </a:solidFill>
                <a:effectLst/>
                <a:latin typeface="Arial Narrow" panose="020B0606020202030204" pitchFamily="34" charset="0"/>
              </a:rPr>
              <a:t>Pour vous, employeur : </a:t>
            </a:r>
            <a:r>
              <a:rPr lang="fr-FR" sz="1600" b="0" i="0" dirty="0">
                <a:solidFill>
                  <a:srgbClr val="242021"/>
                </a:solidFill>
                <a:effectLst/>
                <a:latin typeface="Arial Narrow" panose="020B0606020202030204" pitchFamily="34" charset="0"/>
              </a:rPr>
              <a:t>Clarifier les rôles et les responsabilités de chacun, motiver son salarié, contribuer à préparer les décisions en matière d’évolution salariale, de recrutement...</a:t>
            </a:r>
            <a:br>
              <a:rPr lang="fr-FR" sz="1600" b="0" i="0" dirty="0">
                <a:solidFill>
                  <a:srgbClr val="242021"/>
                </a:solidFill>
                <a:effectLst/>
                <a:latin typeface="Arial Narrow" panose="020B0606020202030204" pitchFamily="34" charset="0"/>
              </a:rPr>
            </a:br>
            <a:endParaRPr lang="fr-FR" sz="1600" b="0" i="0" dirty="0">
              <a:solidFill>
                <a:srgbClr val="242021"/>
              </a:solidFill>
              <a:effectLst/>
              <a:latin typeface="Arial Narrow" panose="020B0606020202030204" pitchFamily="34" charset="0"/>
            </a:endParaRPr>
          </a:p>
          <a:p>
            <a:pPr marL="285750" indent="-285750">
              <a:buFontTx/>
              <a:buChar char="-"/>
            </a:pPr>
            <a:r>
              <a:rPr lang="fr-FR" sz="1600" b="0" i="1" dirty="0">
                <a:solidFill>
                  <a:srgbClr val="242021"/>
                </a:solidFill>
                <a:effectLst/>
                <a:latin typeface="Arial Narrow" panose="020B0606020202030204" pitchFamily="34" charset="0"/>
              </a:rPr>
              <a:t>Pour lui, salarié : </a:t>
            </a:r>
            <a:r>
              <a:rPr lang="fr-FR" sz="1600" b="0" i="0" dirty="0">
                <a:solidFill>
                  <a:srgbClr val="242021"/>
                </a:solidFill>
                <a:effectLst/>
                <a:latin typeface="Arial Narrow" panose="020B0606020202030204" pitchFamily="34" charset="0"/>
              </a:rPr>
              <a:t>Lui donner une idée précise de ce que l’association attend de lui, et lui permettre de mieux connaitre ses missions, ses responsabilités, ses objectifs. Lui faire un retour sur son année, définir les moyens nécessaires à l’amélioration de ses performances, et qu’il vous fasse part de ses ressentis sur son poste...</a:t>
            </a:r>
            <a:br>
              <a:rPr lang="fr-FR" sz="1600" b="0" i="0" dirty="0">
                <a:solidFill>
                  <a:srgbClr val="242021"/>
                </a:solidFill>
                <a:effectLst/>
                <a:latin typeface="Arial Narrow" panose="020B0606020202030204" pitchFamily="34" charset="0"/>
              </a:rPr>
            </a:br>
            <a:endParaRPr lang="fr-FR" sz="1600" b="0" i="0" dirty="0">
              <a:solidFill>
                <a:srgbClr val="242021"/>
              </a:solidFill>
              <a:effectLst/>
              <a:latin typeface="Arial Narrow" panose="020B0606020202030204" pitchFamily="34" charset="0"/>
            </a:endParaRPr>
          </a:p>
          <a:p>
            <a:r>
              <a:rPr lang="fr-FR" sz="1600" b="1" i="0" dirty="0">
                <a:solidFill>
                  <a:srgbClr val="242021"/>
                </a:solidFill>
                <a:effectLst/>
                <a:latin typeface="Arial Narrow" panose="020B0606020202030204" pitchFamily="34" charset="0"/>
              </a:rPr>
              <a:t>Cet entretien n’est pas obligatoire mais fortement conseillé ! </a:t>
            </a:r>
            <a:r>
              <a:rPr lang="fr-FR" sz="1600" b="0" i="0" dirty="0">
                <a:solidFill>
                  <a:srgbClr val="242021"/>
                </a:solidFill>
                <a:effectLst/>
                <a:latin typeface="Arial Narrow" panose="020B0606020202030204" pitchFamily="34" charset="0"/>
              </a:rPr>
              <a:t>Dans ce cas, « </a:t>
            </a:r>
            <a:r>
              <a:rPr lang="fr-FR" sz="1600" b="1" i="0" dirty="0">
                <a:solidFill>
                  <a:srgbClr val="242021"/>
                </a:solidFill>
                <a:effectLst/>
                <a:latin typeface="Arial Narrow" panose="020B0606020202030204" pitchFamily="34" charset="0"/>
              </a:rPr>
              <a:t>À quoi ça sert ? Je vois mon salarié tous les jours ! </a:t>
            </a:r>
            <a:r>
              <a:rPr lang="fr-FR" sz="1600" b="0" i="0" dirty="0">
                <a:solidFill>
                  <a:srgbClr val="242021"/>
                </a:solidFill>
                <a:effectLst/>
                <a:latin typeface="Arial Narrow" panose="020B0606020202030204" pitchFamily="34" charset="0"/>
              </a:rPr>
              <a:t>»... Et pourtant, le salarié n’est pas en mesure de vous parler de ce qui le préoccupe tous les jours. Ce temps que vous lui consacrez apporte un cadre aux échanges, d’autant plus que ce moment est utile dans votre management</a:t>
            </a:r>
            <a:r>
              <a:rPr lang="fr-FR" sz="1600" dirty="0">
                <a:latin typeface="Arial Narrow" panose="020B0606020202030204" pitchFamily="34" charset="0"/>
              </a:rPr>
              <a:t> </a:t>
            </a:r>
            <a:br>
              <a:rPr lang="fr-FR" dirty="0"/>
            </a:br>
            <a:endParaRPr lang="fr-FR" dirty="0"/>
          </a:p>
        </p:txBody>
      </p:sp>
    </p:spTree>
    <p:extLst>
      <p:ext uri="{BB962C8B-B14F-4D97-AF65-F5344CB8AC3E}">
        <p14:creationId xmlns:p14="http://schemas.microsoft.com/office/powerpoint/2010/main" val="100330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Image 16_2"/>
          <p:cNvPicPr/>
          <p:nvPr/>
        </p:nvPicPr>
        <p:blipFill>
          <a:blip r:embed="rId3">
            <a:extLst>
              <a:ext uri="{BEBA8EAE-BF5A-486C-A8C5-ECC9F3942E4B}">
                <a14:imgProps xmlns:a14="http://schemas.microsoft.com/office/drawing/2010/main">
                  <a14:imgLayer>
                    <a14:imgEffect>
                      <a14:brightnessContrast bright="100000"/>
                    </a14:imgEffect>
                  </a14:imgLayer>
                </a14:imgProps>
              </a:ext>
            </a:extLst>
          </a:blip>
          <a:stretch/>
        </p:blipFill>
        <p:spPr>
          <a:xfrm>
            <a:off x="9627461" y="6348985"/>
            <a:ext cx="358917" cy="300913"/>
          </a:xfrm>
          <a:prstGeom prst="rect">
            <a:avLst/>
          </a:prstGeom>
          <a:ln w="0">
            <a:noFill/>
          </a:ln>
        </p:spPr>
      </p:pic>
      <p:sp>
        <p:nvSpPr>
          <p:cNvPr id="373" name="CustomShape 1"/>
          <p:cNvSpPr/>
          <p:nvPr/>
        </p:nvSpPr>
        <p:spPr>
          <a:xfrm>
            <a:off x="9489662" y="5940716"/>
            <a:ext cx="1418363" cy="916841"/>
          </a:xfrm>
          <a:prstGeom prst="round2SameRect">
            <a:avLst>
              <a:gd name="adj1" fmla="val 31095"/>
              <a:gd name="adj2" fmla="val 0"/>
            </a:avLst>
          </a:prstGeom>
          <a:solidFill>
            <a:srgbClr val="80C340"/>
          </a:solidFill>
          <a:ln>
            <a:noFill/>
          </a:ln>
        </p:spPr>
        <p:style>
          <a:lnRef idx="2">
            <a:schemeClr val="accent1">
              <a:shade val="50000"/>
            </a:schemeClr>
          </a:lnRef>
          <a:fillRef idx="1">
            <a:schemeClr val="accent1"/>
          </a:fillRef>
          <a:effectRef idx="0">
            <a:schemeClr val="accent1"/>
          </a:effectRef>
          <a:fontRef idx="minor"/>
        </p:style>
        <p:txBody>
          <a:bodyPr lIns="80115" tIns="40058" rIns="80115" bIns="40058">
            <a:noAutofit/>
          </a:bodyPr>
          <a:lstStyle/>
          <a:p>
            <a:pPr algn="ctr">
              <a:lnSpc>
                <a:spcPct val="100000"/>
              </a:lnSpc>
            </a:pPr>
            <a:r>
              <a:rPr lang="fr-FR" sz="979" b="1" i="1" spc="-1">
                <a:solidFill>
                  <a:srgbClr val="FFFFFF"/>
                </a:solidFill>
                <a:latin typeface="Calibri"/>
              </a:rPr>
              <a:t>Avec le soutien de : </a:t>
            </a:r>
            <a:endParaRPr lang="fr-FR" sz="979" spc="-1">
              <a:latin typeface="Arial"/>
            </a:endParaRPr>
          </a:p>
        </p:txBody>
      </p:sp>
      <p:pic>
        <p:nvPicPr>
          <p:cNvPr id="374" name="Image 18_4"/>
          <p:cNvPicPr/>
          <p:nvPr/>
        </p:nvPicPr>
        <p:blipFill>
          <a:blip r:embed="rId4"/>
          <a:stretch/>
        </p:blipFill>
        <p:spPr>
          <a:xfrm>
            <a:off x="9629704" y="6264382"/>
            <a:ext cx="624259" cy="469156"/>
          </a:xfrm>
          <a:prstGeom prst="rect">
            <a:avLst/>
          </a:prstGeom>
          <a:ln w="0">
            <a:noFill/>
          </a:ln>
        </p:spPr>
      </p:pic>
      <p:pic>
        <p:nvPicPr>
          <p:cNvPr id="375" name="Image 19_4" descr="Une image contenant texte&#10;&#10;Description générée automatiquement"/>
          <p:cNvPicPr/>
          <p:nvPr/>
        </p:nvPicPr>
        <p:blipFill>
          <a:blip r:embed="rId5"/>
          <a:stretch/>
        </p:blipFill>
        <p:spPr>
          <a:xfrm>
            <a:off x="10399773" y="6262460"/>
            <a:ext cx="422048" cy="471399"/>
          </a:xfrm>
          <a:prstGeom prst="rect">
            <a:avLst/>
          </a:prstGeom>
          <a:ln w="0">
            <a:noFill/>
          </a:ln>
        </p:spPr>
      </p:pic>
      <p:sp>
        <p:nvSpPr>
          <p:cNvPr id="376" name="CustomShape 2"/>
          <p:cNvSpPr/>
          <p:nvPr/>
        </p:nvSpPr>
        <p:spPr>
          <a:xfrm rot="10800000">
            <a:off x="1288089" y="0"/>
            <a:ext cx="1237943" cy="1214870"/>
          </a:xfrm>
          <a:prstGeom prst="round2SameRect">
            <a:avLst>
              <a:gd name="adj1" fmla="val 31095"/>
              <a:gd name="adj2" fmla="val 0"/>
            </a:avLst>
          </a:prstGeom>
          <a:solidFill>
            <a:srgbClr val="80C340"/>
          </a:solidFill>
          <a:ln>
            <a:noFill/>
          </a:ln>
        </p:spPr>
        <p:style>
          <a:lnRef idx="2">
            <a:schemeClr val="accent1">
              <a:shade val="50000"/>
            </a:schemeClr>
          </a:lnRef>
          <a:fillRef idx="1">
            <a:schemeClr val="accent1"/>
          </a:fillRef>
          <a:effectRef idx="0">
            <a:schemeClr val="accent1"/>
          </a:effectRef>
          <a:fontRef idx="minor"/>
        </p:style>
      </p:sp>
      <p:grpSp>
        <p:nvGrpSpPr>
          <p:cNvPr id="377" name="Group 3"/>
          <p:cNvGrpSpPr/>
          <p:nvPr/>
        </p:nvGrpSpPr>
        <p:grpSpPr>
          <a:xfrm>
            <a:off x="1346093" y="49351"/>
            <a:ext cx="1109758" cy="1107195"/>
            <a:chOff x="65520" y="55440"/>
            <a:chExt cx="1246680" cy="1243800"/>
          </a:xfrm>
        </p:grpSpPr>
        <p:sp>
          <p:nvSpPr>
            <p:cNvPr id="378" name="CustomShape 4"/>
            <p:cNvSpPr/>
            <p:nvPr/>
          </p:nvSpPr>
          <p:spPr>
            <a:xfrm>
              <a:off x="65520" y="55440"/>
              <a:ext cx="1246680" cy="1243800"/>
            </a:xfrm>
            <a:prstGeom prst="roundRect">
              <a:avLst>
                <a:gd name="adj" fmla="val 37958"/>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79" name="Image 127_4" descr="Une image contenant texte&#10;&#10;Description générée automatiquement"/>
            <p:cNvPicPr/>
            <p:nvPr/>
          </p:nvPicPr>
          <p:blipFill>
            <a:blip r:embed="rId6"/>
            <a:stretch/>
          </p:blipFill>
          <p:spPr>
            <a:xfrm>
              <a:off x="302760" y="698760"/>
              <a:ext cx="775800" cy="430560"/>
            </a:xfrm>
            <a:prstGeom prst="rect">
              <a:avLst/>
            </a:prstGeom>
            <a:ln w="0">
              <a:noFill/>
            </a:ln>
          </p:spPr>
        </p:pic>
        <p:sp>
          <p:nvSpPr>
            <p:cNvPr id="380" name="Line 5"/>
            <p:cNvSpPr/>
            <p:nvPr/>
          </p:nvSpPr>
          <p:spPr>
            <a:xfrm>
              <a:off x="101520" y="677520"/>
              <a:ext cx="1177920" cy="0"/>
            </a:xfrm>
            <a:prstGeom prst="line">
              <a:avLst/>
            </a:prstGeom>
            <a:ln w="25400" cap="rnd">
              <a:solidFill>
                <a:srgbClr val="7FC040"/>
              </a:solidFill>
            </a:ln>
          </p:spPr>
          <p:style>
            <a:lnRef idx="1">
              <a:schemeClr val="accent1"/>
            </a:lnRef>
            <a:fillRef idx="0">
              <a:schemeClr val="accent1"/>
            </a:fillRef>
            <a:effectRef idx="0">
              <a:schemeClr val="accent1"/>
            </a:effectRef>
            <a:fontRef idx="minor"/>
          </p:style>
        </p:sp>
        <p:pic>
          <p:nvPicPr>
            <p:cNvPr id="381" name="Image 129_4"/>
            <p:cNvPicPr/>
            <p:nvPr/>
          </p:nvPicPr>
          <p:blipFill>
            <a:blip r:embed="rId7"/>
            <a:stretch/>
          </p:blipFill>
          <p:spPr>
            <a:xfrm>
              <a:off x="65520" y="212760"/>
              <a:ext cx="1242000" cy="453960"/>
            </a:xfrm>
            <a:prstGeom prst="rect">
              <a:avLst/>
            </a:prstGeom>
            <a:ln w="0">
              <a:noFill/>
            </a:ln>
          </p:spPr>
        </p:pic>
      </p:grpSp>
      <p:sp>
        <p:nvSpPr>
          <p:cNvPr id="383" name="CustomShape 6"/>
          <p:cNvSpPr/>
          <p:nvPr/>
        </p:nvSpPr>
        <p:spPr>
          <a:xfrm>
            <a:off x="1557277" y="2703093"/>
            <a:ext cx="5576031" cy="1451370"/>
          </a:xfrm>
          <a:prstGeom prst="roundRect">
            <a:avLst>
              <a:gd name="adj" fmla="val 33660"/>
            </a:avLst>
          </a:prstGeom>
          <a:solidFill>
            <a:srgbClr val="80C340"/>
          </a:solidFill>
          <a:ln>
            <a:noFill/>
          </a:ln>
        </p:spPr>
        <p:style>
          <a:lnRef idx="2">
            <a:schemeClr val="accent1">
              <a:shade val="50000"/>
            </a:schemeClr>
          </a:lnRef>
          <a:fillRef idx="1">
            <a:schemeClr val="accent1"/>
          </a:fillRef>
          <a:effectRef idx="0">
            <a:schemeClr val="accent1"/>
          </a:effectRef>
          <a:fontRef idx="minor"/>
        </p:style>
        <p:txBody>
          <a:bodyPr lIns="80115" tIns="40058" rIns="80115" bIns="40058" anchor="ctr">
            <a:normAutofit fontScale="94000"/>
          </a:bodyPr>
          <a:lstStyle/>
          <a:p>
            <a:pPr algn="ctr">
              <a:lnSpc>
                <a:spcPct val="100000"/>
              </a:lnSpc>
            </a:pPr>
            <a:r>
              <a:rPr lang="fr-FR" sz="4807" b="1" u="sng" cap="all" spc="-1">
                <a:solidFill>
                  <a:srgbClr val="0563C1"/>
                </a:solidFill>
                <a:latin typeface="Calibri"/>
                <a:hlinkClick r:id="rId8"/>
              </a:rPr>
              <a:t>https://sava16.fr</a:t>
            </a:r>
            <a:r>
              <a:rPr lang="fr-FR" sz="4807" b="1" cap="all" spc="-1">
                <a:solidFill>
                  <a:srgbClr val="FFFFFF"/>
                </a:solidFill>
                <a:latin typeface="Calibri"/>
              </a:rPr>
              <a:t> </a:t>
            </a:r>
            <a:endParaRPr lang="fr-FR" sz="4807" spc="-1">
              <a:latin typeface="Arial"/>
            </a:endParaRPr>
          </a:p>
        </p:txBody>
      </p:sp>
      <p:sp>
        <p:nvSpPr>
          <p:cNvPr id="384" name="CustomShape 7"/>
          <p:cNvSpPr/>
          <p:nvPr/>
        </p:nvSpPr>
        <p:spPr>
          <a:xfrm>
            <a:off x="2738819" y="0"/>
            <a:ext cx="8165040" cy="1214870"/>
          </a:xfrm>
          <a:prstGeom prst="roundRect">
            <a:avLst>
              <a:gd name="adj" fmla="val 33660"/>
            </a:avLst>
          </a:prstGeom>
          <a:solidFill>
            <a:srgbClr val="80C340"/>
          </a:solidFill>
          <a:ln>
            <a:noFill/>
          </a:ln>
        </p:spPr>
        <p:style>
          <a:lnRef idx="2">
            <a:schemeClr val="accent1">
              <a:shade val="50000"/>
            </a:schemeClr>
          </a:lnRef>
          <a:fillRef idx="1">
            <a:schemeClr val="accent1"/>
          </a:fillRef>
          <a:effectRef idx="0">
            <a:schemeClr val="accent1"/>
          </a:effectRef>
          <a:fontRef idx="minor"/>
        </p:style>
        <p:txBody>
          <a:bodyPr lIns="80115" tIns="40058" rIns="80115" bIns="40058" anchor="ctr">
            <a:normAutofit fontScale="70000" lnSpcReduction="20000"/>
          </a:bodyPr>
          <a:lstStyle/>
          <a:p>
            <a:pPr>
              <a:lnSpc>
                <a:spcPct val="100000"/>
              </a:lnSpc>
            </a:pPr>
            <a:r>
              <a:rPr lang="fr-FR" sz="4807" b="1" cap="all" spc="-1">
                <a:solidFill>
                  <a:srgbClr val="FFFFFF"/>
                </a:solidFill>
                <a:latin typeface="Hind"/>
              </a:rPr>
              <a:t>TOUTES LES INFORMATIONS SONT SUR LE SITE INTERNET DU SAVA16</a:t>
            </a:r>
            <a:endParaRPr lang="fr-FR" sz="4807" spc="-1">
              <a:latin typeface="Arial"/>
            </a:endParaRPr>
          </a:p>
        </p:txBody>
      </p:sp>
      <p:pic>
        <p:nvPicPr>
          <p:cNvPr id="3" name="Image 2">
            <a:extLst>
              <a:ext uri="{FF2B5EF4-FFF2-40B4-BE49-F238E27FC236}">
                <a16:creationId xmlns:a16="http://schemas.microsoft.com/office/drawing/2014/main" id="{B6DBA2A1-4B6F-7B72-4D38-F3B2C37212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3308" y="1642540"/>
            <a:ext cx="3572920" cy="35729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0345E0-1B2A-646E-2294-9FC0C09633DE}"/>
              </a:ext>
            </a:extLst>
          </p:cNvPr>
          <p:cNvSpPr/>
          <p:nvPr/>
        </p:nvSpPr>
        <p:spPr>
          <a:xfrm>
            <a:off x="169931" y="106147"/>
            <a:ext cx="7274478"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Image 2" descr="Une image contenant roue, matériel&#10;&#10;Description générée automatiquement">
            <a:extLst>
              <a:ext uri="{FF2B5EF4-FFF2-40B4-BE49-F238E27FC236}">
                <a16:creationId xmlns:a16="http://schemas.microsoft.com/office/drawing/2014/main" id="{13DE5302-AFCB-62B1-9ACC-B977F88FB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3" y="206412"/>
            <a:ext cx="803137" cy="689893"/>
          </a:xfrm>
          <a:prstGeom prst="rect">
            <a:avLst/>
          </a:prstGeom>
        </p:spPr>
      </p:pic>
      <p:sp>
        <p:nvSpPr>
          <p:cNvPr id="5" name="ZoneTexte 4">
            <a:extLst>
              <a:ext uri="{FF2B5EF4-FFF2-40B4-BE49-F238E27FC236}">
                <a16:creationId xmlns:a16="http://schemas.microsoft.com/office/drawing/2014/main" id="{09F7068D-3B16-E52A-5375-6680410F3CA4}"/>
              </a:ext>
            </a:extLst>
          </p:cNvPr>
          <p:cNvSpPr txBox="1"/>
          <p:nvPr/>
        </p:nvSpPr>
        <p:spPr>
          <a:xfrm>
            <a:off x="1063485" y="165573"/>
            <a:ext cx="6480316" cy="830997"/>
          </a:xfrm>
          <a:prstGeom prst="rect">
            <a:avLst/>
          </a:prstGeom>
          <a:noFill/>
        </p:spPr>
        <p:txBody>
          <a:bodyPr wrap="square" rtlCol="0">
            <a:spAutoFit/>
          </a:bodyPr>
          <a:lstStyle/>
          <a:p>
            <a:r>
              <a:rPr lang="fr-FR" sz="2400">
                <a:solidFill>
                  <a:schemeClr val="bg1"/>
                </a:solidFill>
                <a:latin typeface="Arial Narrow" panose="020B0606020202030204" pitchFamily="34" charset="0"/>
              </a:rPr>
              <a:t>Lors de l’entretien professionnel mon salarié exprime l’envie de se former, que dois-je faire ?</a:t>
            </a:r>
          </a:p>
        </p:txBody>
      </p:sp>
      <p:sp>
        <p:nvSpPr>
          <p:cNvPr id="7" name="ZoneTexte 6">
            <a:extLst>
              <a:ext uri="{FF2B5EF4-FFF2-40B4-BE49-F238E27FC236}">
                <a16:creationId xmlns:a16="http://schemas.microsoft.com/office/drawing/2014/main" id="{784B2D7D-73D5-39D4-4AD2-0A593E95DF37}"/>
              </a:ext>
            </a:extLst>
          </p:cNvPr>
          <p:cNvSpPr txBox="1"/>
          <p:nvPr/>
        </p:nvSpPr>
        <p:spPr>
          <a:xfrm>
            <a:off x="269323" y="1859340"/>
            <a:ext cx="11667573" cy="2862322"/>
          </a:xfrm>
          <a:prstGeom prst="rect">
            <a:avLst/>
          </a:prstGeom>
          <a:noFill/>
        </p:spPr>
        <p:txBody>
          <a:bodyPr wrap="square">
            <a:spAutoFit/>
          </a:bodyPr>
          <a:lstStyle/>
          <a:p>
            <a:r>
              <a:rPr lang="fr-FR" sz="1800" b="0" i="0" dirty="0">
                <a:solidFill>
                  <a:srgbClr val="242021"/>
                </a:solidFill>
                <a:effectLst/>
                <a:latin typeface="Arial Narrow" panose="020B0606020202030204" pitchFamily="34" charset="0"/>
              </a:rPr>
              <a:t>La formation professionnelle vous permet, en tant qu’employeur, de faire reconnaitre, valoriser et élargir le champ des compétences de vos salariés. </a:t>
            </a:r>
          </a:p>
          <a:p>
            <a:endParaRPr lang="fr-FR" dirty="0">
              <a:solidFill>
                <a:srgbClr val="242021"/>
              </a:solidFill>
              <a:latin typeface="Arial Narrow" panose="020B0606020202030204" pitchFamily="34" charset="0"/>
            </a:endParaRPr>
          </a:p>
          <a:p>
            <a:r>
              <a:rPr lang="fr-FR" sz="1800" b="0" i="0" dirty="0">
                <a:solidFill>
                  <a:srgbClr val="242021"/>
                </a:solidFill>
                <a:effectLst/>
                <a:latin typeface="Arial Narrow" panose="020B0606020202030204" pitchFamily="34" charset="0"/>
              </a:rPr>
              <a:t>Vous êtes libre de choisir les salariés devant bénéficier d’une formation.</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Attention ! Votre choix ne peut pas présenter de caractère discriminatoire.</a:t>
            </a:r>
            <a:br>
              <a:rPr lang="fr-FR" sz="1800" b="0" i="0" dirty="0">
                <a:solidFill>
                  <a:srgbClr val="242021"/>
                </a:solidFill>
                <a:effectLst/>
                <a:latin typeface="Arial Narrow" panose="020B0606020202030204" pitchFamily="34" charset="0"/>
              </a:rPr>
            </a:br>
            <a:r>
              <a:rPr lang="fr-FR" sz="1800" b="0" i="0" dirty="0">
                <a:solidFill>
                  <a:srgbClr val="242021"/>
                </a:solidFill>
                <a:effectLst/>
                <a:latin typeface="Arial Narrow" panose="020B0606020202030204" pitchFamily="34" charset="0"/>
              </a:rPr>
              <a:t>Le salarié ne peut pas refuser votre proposition de formation (cela représente une faute de la part du salarié)</a:t>
            </a:r>
            <a:r>
              <a:rPr lang="fr-FR" dirty="0">
                <a:latin typeface="Arial Narrow" panose="020B0606020202030204" pitchFamily="34" charset="0"/>
              </a:rPr>
              <a:t> </a:t>
            </a:r>
          </a:p>
          <a:p>
            <a:endParaRPr lang="fr-FR" dirty="0">
              <a:latin typeface="Arial Narrow" panose="020B0606020202030204" pitchFamily="34" charset="0"/>
            </a:endParaRPr>
          </a:p>
          <a:p>
            <a:br>
              <a:rPr lang="fr-FR" dirty="0">
                <a:latin typeface="Arial Narrow" panose="020B0606020202030204" pitchFamily="34" charset="0"/>
              </a:rPr>
            </a:br>
            <a:br>
              <a:rPr lang="fr-FR" dirty="0">
                <a:latin typeface="Arial Narrow" panose="020B0606020202030204" pitchFamily="34" charset="0"/>
              </a:rPr>
            </a:br>
            <a:endParaRPr lang="fr-FR" dirty="0">
              <a:latin typeface="Arial Narrow" panose="020B0606020202030204" pitchFamily="34" charset="0"/>
            </a:endParaRPr>
          </a:p>
        </p:txBody>
      </p:sp>
    </p:spTree>
    <p:extLst>
      <p:ext uri="{BB962C8B-B14F-4D97-AF65-F5344CB8AC3E}">
        <p14:creationId xmlns:p14="http://schemas.microsoft.com/office/powerpoint/2010/main" val="2693026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0DD538-0F20-100C-558C-287B9A053580}"/>
              </a:ext>
            </a:extLst>
          </p:cNvPr>
          <p:cNvSpPr/>
          <p:nvPr/>
        </p:nvSpPr>
        <p:spPr>
          <a:xfrm>
            <a:off x="169931" y="106147"/>
            <a:ext cx="7274478"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3" name="Image 2" descr="Une image contenant roue, matériel&#10;&#10;Description générée automatiquement">
            <a:extLst>
              <a:ext uri="{FF2B5EF4-FFF2-40B4-BE49-F238E27FC236}">
                <a16:creationId xmlns:a16="http://schemas.microsoft.com/office/drawing/2014/main" id="{49F20E87-217E-2789-AE74-ADACB5911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23" y="206412"/>
            <a:ext cx="803137" cy="689893"/>
          </a:xfrm>
          <a:prstGeom prst="rect">
            <a:avLst/>
          </a:prstGeom>
        </p:spPr>
      </p:pic>
      <p:sp>
        <p:nvSpPr>
          <p:cNvPr id="4" name="ZoneTexte 3">
            <a:extLst>
              <a:ext uri="{FF2B5EF4-FFF2-40B4-BE49-F238E27FC236}">
                <a16:creationId xmlns:a16="http://schemas.microsoft.com/office/drawing/2014/main" id="{F71B8329-D222-1178-9241-B3A6CD316944}"/>
              </a:ext>
            </a:extLst>
          </p:cNvPr>
          <p:cNvSpPr txBox="1"/>
          <p:nvPr/>
        </p:nvSpPr>
        <p:spPr>
          <a:xfrm>
            <a:off x="1171852" y="320525"/>
            <a:ext cx="4394061"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Mon salarié et moi c’est pour la vie ?</a:t>
            </a:r>
          </a:p>
        </p:txBody>
      </p:sp>
      <p:sp>
        <p:nvSpPr>
          <p:cNvPr id="5" name="ZoneTexte 4">
            <a:extLst>
              <a:ext uri="{FF2B5EF4-FFF2-40B4-BE49-F238E27FC236}">
                <a16:creationId xmlns:a16="http://schemas.microsoft.com/office/drawing/2014/main" id="{F018C595-040B-4125-4D6E-9AFFDEE968E7}"/>
              </a:ext>
            </a:extLst>
          </p:cNvPr>
          <p:cNvSpPr txBox="1"/>
          <p:nvPr/>
        </p:nvSpPr>
        <p:spPr>
          <a:xfrm>
            <a:off x="269323" y="1331844"/>
            <a:ext cx="7970216" cy="3046988"/>
          </a:xfrm>
          <a:prstGeom prst="rect">
            <a:avLst/>
          </a:prstGeom>
          <a:noFill/>
        </p:spPr>
        <p:txBody>
          <a:bodyPr wrap="square" rtlCol="0">
            <a:spAutoFit/>
          </a:bodyPr>
          <a:lstStyle/>
          <a:p>
            <a:r>
              <a:rPr lang="fr-FR" sz="2400" dirty="0">
                <a:latin typeface="Arial Narrow" panose="020B0606020202030204" pitchFamily="34" charset="0"/>
              </a:rPr>
              <a:t>Les différentes formes de départ des salariés :</a:t>
            </a:r>
          </a:p>
          <a:p>
            <a:endParaRPr lang="fr-FR" sz="2400" dirty="0">
              <a:latin typeface="Arial Narrow" panose="020B0606020202030204" pitchFamily="34" charset="0"/>
            </a:endParaRPr>
          </a:p>
          <a:p>
            <a:pPr marL="342900" indent="-342900">
              <a:buFontTx/>
              <a:buChar char="-"/>
            </a:pPr>
            <a:r>
              <a:rPr lang="fr-FR" sz="2400" dirty="0">
                <a:latin typeface="Arial Narrow" panose="020B0606020202030204" pitchFamily="34" charset="0"/>
              </a:rPr>
              <a:t>Le licenciement (pour motif personnel/économique)</a:t>
            </a:r>
          </a:p>
          <a:p>
            <a:pPr marL="342900" indent="-342900">
              <a:buFontTx/>
              <a:buChar char="-"/>
            </a:pPr>
            <a:r>
              <a:rPr lang="fr-FR" sz="2400" dirty="0">
                <a:latin typeface="Arial Narrow" panose="020B0606020202030204" pitchFamily="34" charset="0"/>
              </a:rPr>
              <a:t>La démission</a:t>
            </a:r>
          </a:p>
          <a:p>
            <a:pPr marL="342900" indent="-342900">
              <a:buFontTx/>
              <a:buChar char="-"/>
            </a:pPr>
            <a:r>
              <a:rPr lang="fr-FR" sz="2400" dirty="0">
                <a:latin typeface="Arial Narrow" panose="020B0606020202030204" pitchFamily="34" charset="0"/>
              </a:rPr>
              <a:t>La rupture conventionnelle</a:t>
            </a:r>
          </a:p>
          <a:p>
            <a:pPr marL="342900" indent="-342900">
              <a:buFontTx/>
              <a:buChar char="-"/>
            </a:pPr>
            <a:r>
              <a:rPr lang="fr-FR" sz="2400" dirty="0">
                <a:latin typeface="Arial Narrow" panose="020B0606020202030204" pitchFamily="34" charset="0"/>
              </a:rPr>
              <a:t>Le départ à la retraite</a:t>
            </a:r>
          </a:p>
          <a:p>
            <a:pPr marL="342900" indent="-342900">
              <a:buFontTx/>
              <a:buChar char="-"/>
            </a:pPr>
            <a:endParaRPr lang="fr-FR" sz="2400" dirty="0">
              <a:latin typeface="Arial Narrow" panose="020B0606020202030204" pitchFamily="34" charset="0"/>
            </a:endParaRPr>
          </a:p>
          <a:p>
            <a:pPr marL="342900" indent="-342900">
              <a:buFontTx/>
              <a:buChar char="-"/>
            </a:pPr>
            <a:endParaRPr lang="fr-FR" sz="2400" dirty="0">
              <a:latin typeface="Arial Narrow" panose="020B0606020202030204" pitchFamily="34" charset="0"/>
            </a:endParaRPr>
          </a:p>
        </p:txBody>
      </p:sp>
    </p:spTree>
    <p:extLst>
      <p:ext uri="{BB962C8B-B14F-4D97-AF65-F5344CB8AC3E}">
        <p14:creationId xmlns:p14="http://schemas.microsoft.com/office/powerpoint/2010/main" val="2754232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AE5AD98-C9F2-E995-A8AB-267B2D022DAE}"/>
              </a:ext>
            </a:extLst>
          </p:cNvPr>
          <p:cNvPicPr>
            <a:picLocks noChangeAspect="1"/>
          </p:cNvPicPr>
          <p:nvPr/>
        </p:nvPicPr>
        <p:blipFill>
          <a:blip r:embed="rId2">
            <a:alphaModFix amt="38000"/>
            <a:extLst>
              <a:ext uri="{28A0092B-C50C-407E-A947-70E740481C1C}">
                <a14:useLocalDpi xmlns:a14="http://schemas.microsoft.com/office/drawing/2010/main" val="0"/>
              </a:ext>
            </a:extLst>
          </a:blip>
          <a:stretch>
            <a:fillRect/>
          </a:stretch>
        </p:blipFill>
        <p:spPr>
          <a:xfrm>
            <a:off x="7991475" y="978049"/>
            <a:ext cx="4200525" cy="4842785"/>
          </a:xfrm>
          <a:prstGeom prst="rect">
            <a:avLst/>
          </a:prstGeom>
        </p:spPr>
      </p:pic>
      <p:sp>
        <p:nvSpPr>
          <p:cNvPr id="3" name="Titre 1">
            <a:extLst>
              <a:ext uri="{FF2B5EF4-FFF2-40B4-BE49-F238E27FC236}">
                <a16:creationId xmlns:a16="http://schemas.microsoft.com/office/drawing/2014/main" id="{DB29F024-3EDC-E41B-C992-8348AB21365C}"/>
              </a:ext>
            </a:extLst>
          </p:cNvPr>
          <p:cNvSpPr txBox="1">
            <a:spLocks/>
          </p:cNvSpPr>
          <p:nvPr/>
        </p:nvSpPr>
        <p:spPr>
          <a:xfrm>
            <a:off x="2632161" y="2442148"/>
            <a:ext cx="6422387" cy="7837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FR" kern="1200">
                <a:solidFill>
                  <a:schemeClr val="accent2"/>
                </a:solidFill>
                <a:latin typeface="Arial Narrow" panose="020B0606020202030204" pitchFamily="34" charset="0"/>
                <a:ea typeface="+mj-ea"/>
                <a:cs typeface="+mj-cs"/>
              </a:rPr>
              <a:t>MERCI DE VOTRE ECOUTE</a:t>
            </a:r>
            <a:endParaRPr lang="fr-FR">
              <a:solidFill>
                <a:schemeClr val="accent2"/>
              </a:solidFill>
              <a:latin typeface="Arial Narrow" panose="020B0606020202030204" pitchFamily="34" charset="0"/>
            </a:endParaRPr>
          </a:p>
        </p:txBody>
      </p:sp>
      <p:sp>
        <p:nvSpPr>
          <p:cNvPr id="4" name="Sous-titre 2">
            <a:extLst>
              <a:ext uri="{FF2B5EF4-FFF2-40B4-BE49-F238E27FC236}">
                <a16:creationId xmlns:a16="http://schemas.microsoft.com/office/drawing/2014/main" id="{4BCD2E2E-66A4-EE90-A18D-13EBD77F1CB3}"/>
              </a:ext>
            </a:extLst>
          </p:cNvPr>
          <p:cNvSpPr txBox="1">
            <a:spLocks/>
          </p:cNvSpPr>
          <p:nvPr/>
        </p:nvSpPr>
        <p:spPr>
          <a:xfrm>
            <a:off x="1615258" y="3836154"/>
            <a:ext cx="9852252" cy="22740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kern="1200">
                <a:solidFill>
                  <a:schemeClr val="tx1"/>
                </a:solidFill>
                <a:latin typeface="Arial Narrow" panose="020B0606020202030204" pitchFamily="34" charset="0"/>
                <a:ea typeface="+mn-ea"/>
                <a:cs typeface="+mn-cs"/>
              </a:rPr>
              <a:t>N’hésitez pas à revenir vers moi :</a:t>
            </a:r>
          </a:p>
          <a:p>
            <a:pPr marL="0" indent="0">
              <a:buNone/>
            </a:pPr>
            <a:r>
              <a:rPr lang="fr-FR" sz="1800" kern="1200">
                <a:solidFill>
                  <a:schemeClr val="tx1"/>
                </a:solidFill>
                <a:latin typeface="Arial Narrow" panose="020B0606020202030204" pitchFamily="34" charset="0"/>
                <a:ea typeface="+mn-ea"/>
                <a:cs typeface="+mn-cs"/>
                <a:hlinkClick r:id="rId3"/>
              </a:rPr>
              <a:t>quentin.ballout@profession-sport-loisirs.fr</a:t>
            </a:r>
            <a:endParaRPr lang="fr-FR" sz="1800" kern="1200">
              <a:solidFill>
                <a:schemeClr val="tx1"/>
              </a:solidFill>
              <a:latin typeface="Arial Narrow" panose="020B0606020202030204" pitchFamily="34" charset="0"/>
              <a:ea typeface="+mn-ea"/>
              <a:cs typeface="+mn-cs"/>
            </a:endParaRPr>
          </a:p>
          <a:p>
            <a:pPr marL="0" indent="0">
              <a:buNone/>
            </a:pPr>
            <a:r>
              <a:rPr lang="fr-FR" sz="1800">
                <a:latin typeface="Arial Narrow" panose="020B0606020202030204" pitchFamily="34" charset="0"/>
              </a:rPr>
              <a:t>07 62 03 62 52 </a:t>
            </a:r>
          </a:p>
          <a:p>
            <a:pPr marL="0" indent="0">
              <a:buNone/>
            </a:pPr>
            <a:endParaRPr lang="fr-FR" sz="1800" kern="1200">
              <a:solidFill>
                <a:schemeClr val="tx1"/>
              </a:solidFill>
              <a:latin typeface="Arial Narrow" panose="020B0606020202030204" pitchFamily="34" charset="0"/>
              <a:ea typeface="+mn-ea"/>
              <a:cs typeface="+mn-cs"/>
            </a:endParaRPr>
          </a:p>
          <a:p>
            <a:pPr marL="0" indent="0">
              <a:buNone/>
            </a:pPr>
            <a:r>
              <a:rPr lang="fr-FR" sz="1800" kern="1200">
                <a:solidFill>
                  <a:schemeClr val="tx1"/>
                </a:solidFill>
                <a:latin typeface="Arial Narrow" panose="020B0606020202030204" pitchFamily="34" charset="0"/>
                <a:ea typeface="+mn-ea"/>
                <a:cs typeface="+mn-cs"/>
              </a:rPr>
              <a:t>Quentin BALLOUT – Profession Sport et Loisirs de la Charente</a:t>
            </a:r>
          </a:p>
          <a:p>
            <a:pPr marL="0" indent="0">
              <a:buNone/>
            </a:pPr>
            <a:r>
              <a:rPr lang="fr-FR" sz="1800" kern="1200">
                <a:solidFill>
                  <a:schemeClr val="tx1"/>
                </a:solidFill>
                <a:latin typeface="Arial Narrow" panose="020B0606020202030204" pitchFamily="34" charset="0"/>
                <a:ea typeface="+mn-ea"/>
                <a:cs typeface="+mn-cs"/>
              </a:rPr>
              <a:t>Accompagnateur Guid’Asso « Spécialiste » Emploi </a:t>
            </a:r>
            <a:endParaRPr lang="fr-FR" sz="1800">
              <a:latin typeface="Arial Narrow" panose="020B0606020202030204" pitchFamily="34" charset="0"/>
            </a:endParaRPr>
          </a:p>
        </p:txBody>
      </p:sp>
      <p:pic>
        <p:nvPicPr>
          <p:cNvPr id="5" name="Image 4" descr="Une image contenant logo&#10;&#10;Description générée automatiquement">
            <a:extLst>
              <a:ext uri="{FF2B5EF4-FFF2-40B4-BE49-F238E27FC236}">
                <a16:creationId xmlns:a16="http://schemas.microsoft.com/office/drawing/2014/main" id="{016B373C-93DA-4C96-F4EC-66E6D4663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72" y="107762"/>
            <a:ext cx="1957971" cy="713216"/>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C19EEFF2-0142-2E0F-6CF5-789391AD5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539" y="843715"/>
            <a:ext cx="1395435" cy="683916"/>
          </a:xfrm>
          <a:prstGeom prst="rect">
            <a:avLst/>
          </a:prstGeom>
        </p:spPr>
      </p:pic>
      <p:pic>
        <p:nvPicPr>
          <p:cNvPr id="7" name="Image 6">
            <a:extLst>
              <a:ext uri="{FF2B5EF4-FFF2-40B4-BE49-F238E27FC236}">
                <a16:creationId xmlns:a16="http://schemas.microsoft.com/office/drawing/2014/main" id="{E473D1B2-C3C1-69D3-B4B9-255411374957}"/>
              </a:ext>
            </a:extLst>
          </p:cNvPr>
          <p:cNvPicPr>
            <a:picLocks noChangeAspect="1"/>
          </p:cNvPicPr>
          <p:nvPr/>
        </p:nvPicPr>
        <p:blipFill>
          <a:blip r:embed="rId6"/>
          <a:stretch>
            <a:fillRect/>
          </a:stretch>
        </p:blipFill>
        <p:spPr>
          <a:xfrm>
            <a:off x="9185964" y="5767033"/>
            <a:ext cx="2919865" cy="927763"/>
          </a:xfrm>
          <a:prstGeom prst="rect">
            <a:avLst/>
          </a:prstGeom>
        </p:spPr>
      </p:pic>
      <p:cxnSp>
        <p:nvCxnSpPr>
          <p:cNvPr id="8" name="Connecteur droit 7">
            <a:extLst>
              <a:ext uri="{FF2B5EF4-FFF2-40B4-BE49-F238E27FC236}">
                <a16:creationId xmlns:a16="http://schemas.microsoft.com/office/drawing/2014/main" id="{DA08C7CC-DC9E-A8DC-3A2F-681F1BC42B89}"/>
              </a:ext>
            </a:extLst>
          </p:cNvPr>
          <p:cNvCxnSpPr>
            <a:cxnSpLocks/>
          </p:cNvCxnSpPr>
          <p:nvPr/>
        </p:nvCxnSpPr>
        <p:spPr>
          <a:xfrm>
            <a:off x="1726099" y="3399441"/>
            <a:ext cx="2986559"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Connecteur droit 8">
            <a:extLst>
              <a:ext uri="{FF2B5EF4-FFF2-40B4-BE49-F238E27FC236}">
                <a16:creationId xmlns:a16="http://schemas.microsoft.com/office/drawing/2014/main" id="{630DDED0-175B-A05E-5A31-6D70C7BF7170}"/>
              </a:ext>
            </a:extLst>
          </p:cNvPr>
          <p:cNvCxnSpPr>
            <a:cxnSpLocks/>
          </p:cNvCxnSpPr>
          <p:nvPr/>
        </p:nvCxnSpPr>
        <p:spPr>
          <a:xfrm>
            <a:off x="6658523" y="2152790"/>
            <a:ext cx="2986559" cy="0"/>
          </a:xfrm>
          <a:prstGeom prst="line">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9870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 coins arrondis 165">
            <a:hlinkClick r:id="rId3"/>
            <a:extLst>
              <a:ext uri="{FF2B5EF4-FFF2-40B4-BE49-F238E27FC236}">
                <a16:creationId xmlns:a16="http://schemas.microsoft.com/office/drawing/2014/main" id="{69807D2C-7351-9440-9B84-EE77C07FD5A5}"/>
              </a:ext>
            </a:extLst>
          </p:cNvPr>
          <p:cNvSpPr/>
          <p:nvPr/>
        </p:nvSpPr>
        <p:spPr>
          <a:xfrm>
            <a:off x="6087313" y="6257828"/>
            <a:ext cx="3053672" cy="538424"/>
          </a:xfrm>
          <a:prstGeom prst="roundRect">
            <a:avLst>
              <a:gd name="adj" fmla="val 50000"/>
            </a:avLst>
          </a:prstGeom>
          <a:solidFill>
            <a:srgbClr val="A5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endParaRPr lang="fr-FR" sz="801" b="1" cap="all">
              <a:solidFill>
                <a:schemeClr val="bg1"/>
              </a:solidFill>
            </a:endParaRPr>
          </a:p>
        </p:txBody>
      </p:sp>
      <p:sp>
        <p:nvSpPr>
          <p:cNvPr id="196" name="Rectangle : coins arrondis 195">
            <a:extLst>
              <a:ext uri="{FF2B5EF4-FFF2-40B4-BE49-F238E27FC236}">
                <a16:creationId xmlns:a16="http://schemas.microsoft.com/office/drawing/2014/main" id="{CD024662-5599-1049-BA80-BB701D10ADC4}"/>
              </a:ext>
            </a:extLst>
          </p:cNvPr>
          <p:cNvSpPr/>
          <p:nvPr/>
        </p:nvSpPr>
        <p:spPr>
          <a:xfrm rot="20990507">
            <a:off x="1081298" y="-151461"/>
            <a:ext cx="1900099" cy="1539858"/>
          </a:xfrm>
          <a:prstGeom prst="roundRect">
            <a:avLst/>
          </a:prstGeom>
          <a:solidFill>
            <a:srgbClr val="80C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4273" b="1">
              <a:solidFill>
                <a:schemeClr val="bg1"/>
              </a:solidFill>
            </a:endParaRPr>
          </a:p>
        </p:txBody>
      </p:sp>
      <p:sp>
        <p:nvSpPr>
          <p:cNvPr id="4" name="Rectangle : coins arrondis 3">
            <a:extLst>
              <a:ext uri="{FF2B5EF4-FFF2-40B4-BE49-F238E27FC236}">
                <a16:creationId xmlns:a16="http://schemas.microsoft.com/office/drawing/2014/main" id="{CDD170C8-BA47-D544-A68D-E1050917E2A7}"/>
              </a:ext>
            </a:extLst>
          </p:cNvPr>
          <p:cNvSpPr/>
          <p:nvPr/>
        </p:nvSpPr>
        <p:spPr>
          <a:xfrm rot="959522">
            <a:off x="6556827" y="-492428"/>
            <a:ext cx="5297537" cy="2439193"/>
          </a:xfrm>
          <a:prstGeom prst="roundRect">
            <a:avLst/>
          </a:prstGeom>
          <a:solidFill>
            <a:srgbClr val="80C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424" b="1">
              <a:solidFill>
                <a:schemeClr val="bg1"/>
              </a:solidFill>
            </a:endParaRPr>
          </a:p>
        </p:txBody>
      </p:sp>
      <p:pic>
        <p:nvPicPr>
          <p:cNvPr id="17" name="Image 16">
            <a:extLst>
              <a:ext uri="{FF2B5EF4-FFF2-40B4-BE49-F238E27FC236}">
                <a16:creationId xmlns:a16="http://schemas.microsoft.com/office/drawing/2014/main" id="{D19AB160-DFC2-D64B-BDB6-F7B0D1999F77}"/>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Lst>
          </a:blip>
          <a:srcRect b="16120"/>
          <a:stretch/>
        </p:blipFill>
        <p:spPr>
          <a:xfrm>
            <a:off x="9627420" y="6348920"/>
            <a:ext cx="359123" cy="301231"/>
          </a:xfrm>
          <a:prstGeom prst="rect">
            <a:avLst/>
          </a:prstGeom>
        </p:spPr>
      </p:pic>
      <p:sp>
        <p:nvSpPr>
          <p:cNvPr id="18" name="Rectangle : avec coins arrondis en haut 17">
            <a:extLst>
              <a:ext uri="{FF2B5EF4-FFF2-40B4-BE49-F238E27FC236}">
                <a16:creationId xmlns:a16="http://schemas.microsoft.com/office/drawing/2014/main" id="{43D0BB49-91BC-6A40-9131-1E06A8C7687E}"/>
              </a:ext>
            </a:extLst>
          </p:cNvPr>
          <p:cNvSpPr/>
          <p:nvPr/>
        </p:nvSpPr>
        <p:spPr>
          <a:xfrm>
            <a:off x="9560308" y="5940779"/>
            <a:ext cx="1345939" cy="917221"/>
          </a:xfrm>
          <a:prstGeom prst="round2SameRect">
            <a:avLst>
              <a:gd name="adj1" fmla="val 31095"/>
              <a:gd name="adj2" fmla="val 0"/>
            </a:avLst>
          </a:prstGeom>
          <a:solidFill>
            <a:srgbClr val="80C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979" b="1" i="1">
                <a:solidFill>
                  <a:schemeClr val="bg1"/>
                </a:solidFill>
              </a:rPr>
              <a:t>Avec le soutien de : </a:t>
            </a:r>
          </a:p>
        </p:txBody>
      </p:sp>
      <p:pic>
        <p:nvPicPr>
          <p:cNvPr id="19" name="Image 18">
            <a:extLst>
              <a:ext uri="{FF2B5EF4-FFF2-40B4-BE49-F238E27FC236}">
                <a16:creationId xmlns:a16="http://schemas.microsoft.com/office/drawing/2014/main" id="{11F219E6-06DB-4548-B228-6A7400B44D83}"/>
              </a:ext>
            </a:extLst>
          </p:cNvPr>
          <p:cNvPicPr>
            <a:picLocks noChangeAspect="1"/>
          </p:cNvPicPr>
          <p:nvPr/>
        </p:nvPicPr>
        <p:blipFill>
          <a:blip r:embed="rId6"/>
          <a:stretch>
            <a:fillRect/>
          </a:stretch>
        </p:blipFill>
        <p:spPr>
          <a:xfrm>
            <a:off x="9629793" y="6264304"/>
            <a:ext cx="624486" cy="469466"/>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40E19AEF-D071-CD46-9811-F3652930CF0A}"/>
              </a:ext>
            </a:extLst>
          </p:cNvPr>
          <p:cNvPicPr>
            <a:picLocks noChangeAspect="1"/>
          </p:cNvPicPr>
          <p:nvPr/>
        </p:nvPicPr>
        <p:blipFill>
          <a:blip r:embed="rId7"/>
          <a:stretch>
            <a:fillRect/>
          </a:stretch>
        </p:blipFill>
        <p:spPr>
          <a:xfrm>
            <a:off x="10399839" y="6262552"/>
            <a:ext cx="422489" cy="471779"/>
          </a:xfrm>
          <a:prstGeom prst="rect">
            <a:avLst/>
          </a:prstGeom>
        </p:spPr>
      </p:pic>
      <p:grpSp>
        <p:nvGrpSpPr>
          <p:cNvPr id="58" name="Groupe 57">
            <a:extLst>
              <a:ext uri="{FF2B5EF4-FFF2-40B4-BE49-F238E27FC236}">
                <a16:creationId xmlns:a16="http://schemas.microsoft.com/office/drawing/2014/main" id="{97B8F353-17BA-5F4F-8F8B-5F702DEB969A}"/>
              </a:ext>
            </a:extLst>
          </p:cNvPr>
          <p:cNvGrpSpPr>
            <a:grpSpLocks noChangeAspect="1"/>
          </p:cNvGrpSpPr>
          <p:nvPr/>
        </p:nvGrpSpPr>
        <p:grpSpPr>
          <a:xfrm>
            <a:off x="3581327" y="1460535"/>
            <a:ext cx="519826" cy="640923"/>
            <a:chOff x="486941" y="9477430"/>
            <a:chExt cx="1284717" cy="1584000"/>
          </a:xfrm>
        </p:grpSpPr>
        <p:grpSp>
          <p:nvGrpSpPr>
            <p:cNvPr id="59" name="Groupe 58">
              <a:extLst>
                <a:ext uri="{FF2B5EF4-FFF2-40B4-BE49-F238E27FC236}">
                  <a16:creationId xmlns:a16="http://schemas.microsoft.com/office/drawing/2014/main" id="{91B88C75-4FDE-B947-B65A-702F0FE09430}"/>
                </a:ext>
              </a:extLst>
            </p:cNvPr>
            <p:cNvGrpSpPr>
              <a:grpSpLocks noChangeAspect="1"/>
            </p:cNvGrpSpPr>
            <p:nvPr/>
          </p:nvGrpSpPr>
          <p:grpSpPr>
            <a:xfrm>
              <a:off x="486941" y="9477430"/>
              <a:ext cx="1284717" cy="1584000"/>
              <a:chOff x="548580" y="6069784"/>
              <a:chExt cx="1390721" cy="1714699"/>
            </a:xfrm>
            <a:solidFill>
              <a:srgbClr val="7FC13F"/>
            </a:solidFill>
          </p:grpSpPr>
          <p:sp>
            <p:nvSpPr>
              <p:cNvPr id="61" name="Rectangle : coins arrondis 60">
                <a:extLst>
                  <a:ext uri="{FF2B5EF4-FFF2-40B4-BE49-F238E27FC236}">
                    <a16:creationId xmlns:a16="http://schemas.microsoft.com/office/drawing/2014/main" id="{D030570B-FAE6-A74B-8320-C4A6E9215BB2}"/>
                  </a:ext>
                </a:extLst>
              </p:cNvPr>
              <p:cNvSpPr/>
              <p:nvPr/>
            </p:nvSpPr>
            <p:spPr>
              <a:xfrm>
                <a:off x="1299755" y="6069784"/>
                <a:ext cx="549670" cy="934117"/>
              </a:xfrm>
              <a:prstGeom prst="roundRect">
                <a:avLst>
                  <a:gd name="adj" fmla="val 30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62" name="Rectangle : coins arrondis 61">
                <a:extLst>
                  <a:ext uri="{FF2B5EF4-FFF2-40B4-BE49-F238E27FC236}">
                    <a16:creationId xmlns:a16="http://schemas.microsoft.com/office/drawing/2014/main" id="{4D6C8A7F-42A5-8242-9149-9C07EDF78ED7}"/>
                  </a:ext>
                </a:extLst>
              </p:cNvPr>
              <p:cNvSpPr/>
              <p:nvPr/>
            </p:nvSpPr>
            <p:spPr>
              <a:xfrm rot="21190401">
                <a:off x="1413504" y="6120804"/>
                <a:ext cx="510808" cy="15070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63" name="Rectangle : coins arrondis 62">
                <a:extLst>
                  <a:ext uri="{FF2B5EF4-FFF2-40B4-BE49-F238E27FC236}">
                    <a16:creationId xmlns:a16="http://schemas.microsoft.com/office/drawing/2014/main" id="{855BD092-D6DA-3843-A51E-1152A129004B}"/>
                  </a:ext>
                </a:extLst>
              </p:cNvPr>
              <p:cNvSpPr/>
              <p:nvPr/>
            </p:nvSpPr>
            <p:spPr>
              <a:xfrm rot="19348624">
                <a:off x="560296" y="6459486"/>
                <a:ext cx="1042951" cy="10659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64" name="Rectangle : coins arrondis 63">
                <a:extLst>
                  <a:ext uri="{FF2B5EF4-FFF2-40B4-BE49-F238E27FC236}">
                    <a16:creationId xmlns:a16="http://schemas.microsoft.com/office/drawing/2014/main" id="{046B5361-7E0C-8546-96D7-ECD0139BED9B}"/>
                  </a:ext>
                </a:extLst>
              </p:cNvPr>
              <p:cNvSpPr/>
              <p:nvPr/>
            </p:nvSpPr>
            <p:spPr>
              <a:xfrm rot="20271405">
                <a:off x="548580" y="6632216"/>
                <a:ext cx="1042951" cy="11278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65" name="Rectangle : coins arrondis 64">
                <a:extLst>
                  <a:ext uri="{FF2B5EF4-FFF2-40B4-BE49-F238E27FC236}">
                    <a16:creationId xmlns:a16="http://schemas.microsoft.com/office/drawing/2014/main" id="{CD211811-482A-5A4E-BD80-60655F52BE6E}"/>
                  </a:ext>
                </a:extLst>
              </p:cNvPr>
              <p:cNvSpPr/>
              <p:nvPr/>
            </p:nvSpPr>
            <p:spPr>
              <a:xfrm rot="20905672">
                <a:off x="632141" y="6667379"/>
                <a:ext cx="1307160" cy="11171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66" name="Rectangle : coins arrondis 65">
                <a:extLst>
                  <a:ext uri="{FF2B5EF4-FFF2-40B4-BE49-F238E27FC236}">
                    <a16:creationId xmlns:a16="http://schemas.microsoft.com/office/drawing/2014/main" id="{66704411-3AAE-2440-A4A0-27AEF2102580}"/>
                  </a:ext>
                </a:extLst>
              </p:cNvPr>
              <p:cNvSpPr/>
              <p:nvPr/>
            </p:nvSpPr>
            <p:spPr>
              <a:xfrm rot="19348624">
                <a:off x="623597" y="6366815"/>
                <a:ext cx="972966" cy="503558"/>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grpSp>
        <p:pic>
          <p:nvPicPr>
            <p:cNvPr id="60" name="Image 59">
              <a:extLst>
                <a:ext uri="{FF2B5EF4-FFF2-40B4-BE49-F238E27FC236}">
                  <a16:creationId xmlns:a16="http://schemas.microsoft.com/office/drawing/2014/main" id="{9AD136FD-8C80-A942-A5B0-1DFB1C8ABBE3}"/>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100000"/>
                      </a14:imgEffect>
                    </a14:imgLayer>
                  </a14:imgProps>
                </a:ext>
              </a:extLst>
            </a:blip>
            <a:srcRect b="14750"/>
            <a:stretch/>
          </p:blipFill>
          <p:spPr>
            <a:xfrm>
              <a:off x="590288" y="9890710"/>
              <a:ext cx="1167712" cy="995476"/>
            </a:xfrm>
            <a:prstGeom prst="rect">
              <a:avLst/>
            </a:prstGeom>
          </p:spPr>
        </p:pic>
      </p:grpSp>
      <p:grpSp>
        <p:nvGrpSpPr>
          <p:cNvPr id="67" name="Groupe 66">
            <a:extLst>
              <a:ext uri="{FF2B5EF4-FFF2-40B4-BE49-F238E27FC236}">
                <a16:creationId xmlns:a16="http://schemas.microsoft.com/office/drawing/2014/main" id="{09E229FE-CB33-4F4C-8BCC-C989A016D11D}"/>
              </a:ext>
            </a:extLst>
          </p:cNvPr>
          <p:cNvGrpSpPr>
            <a:grpSpLocks noChangeAspect="1"/>
          </p:cNvGrpSpPr>
          <p:nvPr/>
        </p:nvGrpSpPr>
        <p:grpSpPr>
          <a:xfrm>
            <a:off x="6271840" y="1493092"/>
            <a:ext cx="572097" cy="640923"/>
            <a:chOff x="534189" y="11269619"/>
            <a:chExt cx="1436026" cy="1608788"/>
          </a:xfrm>
        </p:grpSpPr>
        <p:grpSp>
          <p:nvGrpSpPr>
            <p:cNvPr id="68" name="Groupe 67">
              <a:extLst>
                <a:ext uri="{FF2B5EF4-FFF2-40B4-BE49-F238E27FC236}">
                  <a16:creationId xmlns:a16="http://schemas.microsoft.com/office/drawing/2014/main" id="{6FDB975B-E623-A74A-A187-B77F474D2837}"/>
                </a:ext>
              </a:extLst>
            </p:cNvPr>
            <p:cNvGrpSpPr>
              <a:grpSpLocks noChangeAspect="1"/>
            </p:cNvGrpSpPr>
            <p:nvPr/>
          </p:nvGrpSpPr>
          <p:grpSpPr>
            <a:xfrm>
              <a:off x="538121" y="11269619"/>
              <a:ext cx="1284717" cy="1584000"/>
              <a:chOff x="548580" y="6069784"/>
              <a:chExt cx="1390721" cy="1714699"/>
            </a:xfrm>
            <a:solidFill>
              <a:srgbClr val="7FC13F"/>
            </a:solidFill>
          </p:grpSpPr>
          <p:sp>
            <p:nvSpPr>
              <p:cNvPr id="70" name="Rectangle : coins arrondis 69">
                <a:extLst>
                  <a:ext uri="{FF2B5EF4-FFF2-40B4-BE49-F238E27FC236}">
                    <a16:creationId xmlns:a16="http://schemas.microsoft.com/office/drawing/2014/main" id="{8EE54BC1-764A-0047-911E-F2B98397BE1C}"/>
                  </a:ext>
                </a:extLst>
              </p:cNvPr>
              <p:cNvSpPr/>
              <p:nvPr/>
            </p:nvSpPr>
            <p:spPr>
              <a:xfrm>
                <a:off x="1299755" y="6069784"/>
                <a:ext cx="549670" cy="934117"/>
              </a:xfrm>
              <a:prstGeom prst="roundRect">
                <a:avLst>
                  <a:gd name="adj" fmla="val 30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71" name="Rectangle : coins arrondis 70">
                <a:extLst>
                  <a:ext uri="{FF2B5EF4-FFF2-40B4-BE49-F238E27FC236}">
                    <a16:creationId xmlns:a16="http://schemas.microsoft.com/office/drawing/2014/main" id="{3BC7CD93-4AC7-E647-9AD4-EDF05BC8DBCD}"/>
                  </a:ext>
                </a:extLst>
              </p:cNvPr>
              <p:cNvSpPr/>
              <p:nvPr/>
            </p:nvSpPr>
            <p:spPr>
              <a:xfrm rot="21190401">
                <a:off x="1413504" y="6120804"/>
                <a:ext cx="510808" cy="15070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72" name="Rectangle : coins arrondis 71">
                <a:extLst>
                  <a:ext uri="{FF2B5EF4-FFF2-40B4-BE49-F238E27FC236}">
                    <a16:creationId xmlns:a16="http://schemas.microsoft.com/office/drawing/2014/main" id="{B41DF000-E129-6F42-A4BC-86492C7FFF6D}"/>
                  </a:ext>
                </a:extLst>
              </p:cNvPr>
              <p:cNvSpPr/>
              <p:nvPr/>
            </p:nvSpPr>
            <p:spPr>
              <a:xfrm rot="19348624">
                <a:off x="560296" y="6459486"/>
                <a:ext cx="1042951" cy="10659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73" name="Rectangle : coins arrondis 72">
                <a:extLst>
                  <a:ext uri="{FF2B5EF4-FFF2-40B4-BE49-F238E27FC236}">
                    <a16:creationId xmlns:a16="http://schemas.microsoft.com/office/drawing/2014/main" id="{19A57B8B-6AC9-6241-A014-EA1D54431B50}"/>
                  </a:ext>
                </a:extLst>
              </p:cNvPr>
              <p:cNvSpPr/>
              <p:nvPr/>
            </p:nvSpPr>
            <p:spPr>
              <a:xfrm rot="20271405">
                <a:off x="548580" y="6632216"/>
                <a:ext cx="1042951" cy="11278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74" name="Rectangle : coins arrondis 73">
                <a:extLst>
                  <a:ext uri="{FF2B5EF4-FFF2-40B4-BE49-F238E27FC236}">
                    <a16:creationId xmlns:a16="http://schemas.microsoft.com/office/drawing/2014/main" id="{BF9A8474-E137-0A47-9DDA-F44A2E20B93E}"/>
                  </a:ext>
                </a:extLst>
              </p:cNvPr>
              <p:cNvSpPr/>
              <p:nvPr/>
            </p:nvSpPr>
            <p:spPr>
              <a:xfrm rot="20905672">
                <a:off x="632141" y="6667379"/>
                <a:ext cx="1307160" cy="11171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75" name="Rectangle : coins arrondis 74">
                <a:extLst>
                  <a:ext uri="{FF2B5EF4-FFF2-40B4-BE49-F238E27FC236}">
                    <a16:creationId xmlns:a16="http://schemas.microsoft.com/office/drawing/2014/main" id="{103668B3-FD60-8142-A559-F8A756A15E6E}"/>
                  </a:ext>
                </a:extLst>
              </p:cNvPr>
              <p:cNvSpPr/>
              <p:nvPr/>
            </p:nvSpPr>
            <p:spPr>
              <a:xfrm rot="19348624">
                <a:off x="623597" y="6366815"/>
                <a:ext cx="972966" cy="503558"/>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grpSp>
        <p:pic>
          <p:nvPicPr>
            <p:cNvPr id="69" name="Image 68">
              <a:extLst>
                <a:ext uri="{FF2B5EF4-FFF2-40B4-BE49-F238E27FC236}">
                  <a16:creationId xmlns:a16="http://schemas.microsoft.com/office/drawing/2014/main" id="{048DB402-57B6-EA4C-9FBF-58CCD891CFD6}"/>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100000"/>
                      </a14:imgEffect>
                    </a14:imgLayer>
                  </a14:imgProps>
                </a:ext>
              </a:extLst>
            </a:blip>
            <a:srcRect b="12731"/>
            <a:stretch/>
          </p:blipFill>
          <p:spPr>
            <a:xfrm>
              <a:off x="534189" y="11625196"/>
              <a:ext cx="1436026" cy="1253211"/>
            </a:xfrm>
            <a:prstGeom prst="rect">
              <a:avLst/>
            </a:prstGeom>
          </p:spPr>
        </p:pic>
      </p:grpSp>
      <p:sp>
        <p:nvSpPr>
          <p:cNvPr id="92" name="Rectangle : coins arrondis 91">
            <a:extLst>
              <a:ext uri="{FF2B5EF4-FFF2-40B4-BE49-F238E27FC236}">
                <a16:creationId xmlns:a16="http://schemas.microsoft.com/office/drawing/2014/main" id="{56BF85BF-1A04-7646-84DD-B26B9C9C711B}"/>
              </a:ext>
            </a:extLst>
          </p:cNvPr>
          <p:cNvSpPr/>
          <p:nvPr/>
        </p:nvSpPr>
        <p:spPr>
          <a:xfrm>
            <a:off x="1452727" y="2909294"/>
            <a:ext cx="1220402" cy="558103"/>
          </a:xfrm>
          <a:prstGeom prst="roundRect">
            <a:avLst>
              <a:gd name="adj" fmla="val 31172"/>
            </a:avLst>
          </a:prstGeom>
          <a:solidFill>
            <a:srgbClr val="4DB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fr-FR" sz="1424" b="1" cap="all">
                <a:solidFill>
                  <a:schemeClr val="bg1"/>
                </a:solidFill>
              </a:rPr>
              <a:t>Mercredi 11/01/2023</a:t>
            </a:r>
          </a:p>
        </p:txBody>
      </p:sp>
      <p:sp>
        <p:nvSpPr>
          <p:cNvPr id="105" name="Rectangle : coins arrondis 104">
            <a:extLst>
              <a:ext uri="{FF2B5EF4-FFF2-40B4-BE49-F238E27FC236}">
                <a16:creationId xmlns:a16="http://schemas.microsoft.com/office/drawing/2014/main" id="{DF9549C5-D523-6B45-9C1F-8FA9B1D7CFF4}"/>
              </a:ext>
            </a:extLst>
          </p:cNvPr>
          <p:cNvSpPr/>
          <p:nvPr/>
        </p:nvSpPr>
        <p:spPr>
          <a:xfrm>
            <a:off x="2703005" y="-46446"/>
            <a:ext cx="4634115" cy="1283495"/>
          </a:xfrm>
          <a:prstGeom prst="roundRect">
            <a:avLst/>
          </a:prstGeom>
          <a:solidFill>
            <a:srgbClr val="7F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fr-FR" sz="2849" b="1">
                <a:solidFill>
                  <a:schemeClr val="bg1"/>
                </a:solidFill>
              </a:rPr>
              <a:t>CALENDRIER DES</a:t>
            </a:r>
          </a:p>
          <a:p>
            <a:r>
              <a:rPr lang="fr-FR" sz="2849" b="1">
                <a:solidFill>
                  <a:schemeClr val="bg1"/>
                </a:solidFill>
              </a:rPr>
              <a:t>WEBINAIRES 2022-2023</a:t>
            </a:r>
            <a:endParaRPr lang="fr-FR" sz="1246" b="1">
              <a:solidFill>
                <a:schemeClr val="bg1"/>
              </a:solidFill>
            </a:endParaRPr>
          </a:p>
        </p:txBody>
      </p:sp>
      <p:sp>
        <p:nvSpPr>
          <p:cNvPr id="160" name="Rectangle 159">
            <a:extLst>
              <a:ext uri="{FF2B5EF4-FFF2-40B4-BE49-F238E27FC236}">
                <a16:creationId xmlns:a16="http://schemas.microsoft.com/office/drawing/2014/main" id="{A54A2DAB-A7B4-B94C-A6DA-74E8E8EE4B32}"/>
              </a:ext>
            </a:extLst>
          </p:cNvPr>
          <p:cNvSpPr/>
          <p:nvPr/>
        </p:nvSpPr>
        <p:spPr>
          <a:xfrm>
            <a:off x="1904979" y="1357118"/>
            <a:ext cx="1976727" cy="1098189"/>
          </a:xfrm>
          <a:prstGeom prst="rect">
            <a:avLst/>
          </a:prstGeom>
        </p:spPr>
        <p:txBody>
          <a:bodyPr wrap="square">
            <a:normAutofit/>
          </a:bodyPr>
          <a:lstStyle/>
          <a:p>
            <a:r>
              <a:rPr lang="fr-FR" sz="1780" b="1" cap="all">
                <a:solidFill>
                  <a:srgbClr val="7FC13F"/>
                </a:solidFill>
              </a:rPr>
              <a:t>6 VISIO-CONFÉRENCES D’1H00</a:t>
            </a:r>
          </a:p>
        </p:txBody>
      </p:sp>
      <p:grpSp>
        <p:nvGrpSpPr>
          <p:cNvPr id="11" name="Groupe 10">
            <a:extLst>
              <a:ext uri="{FF2B5EF4-FFF2-40B4-BE49-F238E27FC236}">
                <a16:creationId xmlns:a16="http://schemas.microsoft.com/office/drawing/2014/main" id="{CF616ABB-24D4-3C40-9CE4-B384A290B27C}"/>
              </a:ext>
            </a:extLst>
          </p:cNvPr>
          <p:cNvGrpSpPr/>
          <p:nvPr/>
        </p:nvGrpSpPr>
        <p:grpSpPr>
          <a:xfrm>
            <a:off x="1507668" y="6257828"/>
            <a:ext cx="4081514" cy="534580"/>
            <a:chOff x="147143" y="2779869"/>
            <a:chExt cx="5465660" cy="600536"/>
          </a:xfrm>
        </p:grpSpPr>
        <p:sp>
          <p:nvSpPr>
            <p:cNvPr id="121" name="Rectangle : coins arrondis 120">
              <a:hlinkClick r:id="rId3"/>
              <a:extLst>
                <a:ext uri="{FF2B5EF4-FFF2-40B4-BE49-F238E27FC236}">
                  <a16:creationId xmlns:a16="http://schemas.microsoft.com/office/drawing/2014/main" id="{F5595C53-7A7B-CB4A-8B90-EAC758677A4A}"/>
                </a:ext>
              </a:extLst>
            </p:cNvPr>
            <p:cNvSpPr/>
            <p:nvPr/>
          </p:nvSpPr>
          <p:spPr>
            <a:xfrm>
              <a:off x="147143" y="2779869"/>
              <a:ext cx="5465660" cy="600536"/>
            </a:xfrm>
            <a:prstGeom prst="roundRect">
              <a:avLst>
                <a:gd name="adj" fmla="val 50000"/>
              </a:avLst>
            </a:prstGeom>
            <a:solidFill>
              <a:srgbClr val="A5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890" b="1" i="1" cap="all">
                <a:solidFill>
                  <a:schemeClr val="bg1"/>
                </a:solidFill>
              </a:endParaRPr>
            </a:p>
          </p:txBody>
        </p:sp>
        <p:pic>
          <p:nvPicPr>
            <p:cNvPr id="181" name="Image 180">
              <a:hlinkClick r:id="rId3"/>
              <a:extLst>
                <a:ext uri="{FF2B5EF4-FFF2-40B4-BE49-F238E27FC236}">
                  <a16:creationId xmlns:a16="http://schemas.microsoft.com/office/drawing/2014/main" id="{366E4256-949C-DB4A-925B-028BD1232B4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Lst>
            </a:blip>
            <a:srcRect b="16120"/>
            <a:stretch/>
          </p:blipFill>
          <p:spPr>
            <a:xfrm>
              <a:off x="167761" y="2838210"/>
              <a:ext cx="558768" cy="468693"/>
            </a:xfrm>
            <a:prstGeom prst="rect">
              <a:avLst/>
            </a:prstGeom>
          </p:spPr>
        </p:pic>
      </p:grpSp>
      <p:sp>
        <p:nvSpPr>
          <p:cNvPr id="3" name="ZoneTexte 2">
            <a:extLst>
              <a:ext uri="{FF2B5EF4-FFF2-40B4-BE49-F238E27FC236}">
                <a16:creationId xmlns:a16="http://schemas.microsoft.com/office/drawing/2014/main" id="{B01F1D44-6261-8241-B707-3E080478AEE6}"/>
              </a:ext>
            </a:extLst>
          </p:cNvPr>
          <p:cNvSpPr txBox="1"/>
          <p:nvPr/>
        </p:nvSpPr>
        <p:spPr>
          <a:xfrm>
            <a:off x="-1186321" y="874588"/>
            <a:ext cx="184731" cy="338875"/>
          </a:xfrm>
          <a:prstGeom prst="rect">
            <a:avLst/>
          </a:prstGeom>
          <a:noFill/>
        </p:spPr>
        <p:txBody>
          <a:bodyPr wrap="none" rtlCol="0">
            <a:spAutoFit/>
          </a:bodyPr>
          <a:lstStyle/>
          <a:p>
            <a:endParaRPr lang="fr-FR" sz="1602"/>
          </a:p>
        </p:txBody>
      </p:sp>
      <p:grpSp>
        <p:nvGrpSpPr>
          <p:cNvPr id="125" name="Groupe 124">
            <a:extLst>
              <a:ext uri="{FF2B5EF4-FFF2-40B4-BE49-F238E27FC236}">
                <a16:creationId xmlns:a16="http://schemas.microsoft.com/office/drawing/2014/main" id="{89FBAE8C-2CDB-A44A-947B-D2AAAA641238}"/>
              </a:ext>
            </a:extLst>
          </p:cNvPr>
          <p:cNvGrpSpPr>
            <a:grpSpLocks noChangeAspect="1"/>
          </p:cNvGrpSpPr>
          <p:nvPr/>
        </p:nvGrpSpPr>
        <p:grpSpPr>
          <a:xfrm>
            <a:off x="1547099" y="162489"/>
            <a:ext cx="1110119" cy="1107487"/>
            <a:chOff x="-17111" y="-1"/>
            <a:chExt cx="7216423" cy="7199314"/>
          </a:xfrm>
        </p:grpSpPr>
        <p:sp>
          <p:nvSpPr>
            <p:cNvPr id="126" name="Rectangle 125">
              <a:extLst>
                <a:ext uri="{FF2B5EF4-FFF2-40B4-BE49-F238E27FC236}">
                  <a16:creationId xmlns:a16="http://schemas.microsoft.com/office/drawing/2014/main" id="{8F162A43-6156-F04F-B6E4-DAF6F58A9347}"/>
                </a:ext>
              </a:extLst>
            </p:cNvPr>
            <p:cNvSpPr/>
            <p:nvPr/>
          </p:nvSpPr>
          <p:spPr>
            <a:xfrm>
              <a:off x="-16677" y="-1"/>
              <a:ext cx="7215989" cy="7199313"/>
            </a:xfrm>
            <a:prstGeom prst="rect">
              <a:avLst/>
            </a:prstGeom>
            <a:solidFill>
              <a:srgbClr val="7FC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127" name="Rectangle : coins arrondis 126">
              <a:extLst>
                <a:ext uri="{FF2B5EF4-FFF2-40B4-BE49-F238E27FC236}">
                  <a16:creationId xmlns:a16="http://schemas.microsoft.com/office/drawing/2014/main" id="{C209B5CD-013A-AE4A-8FE6-8504FFC0BB49}"/>
                </a:ext>
              </a:extLst>
            </p:cNvPr>
            <p:cNvSpPr/>
            <p:nvPr/>
          </p:nvSpPr>
          <p:spPr>
            <a:xfrm>
              <a:off x="-17111" y="-1"/>
              <a:ext cx="7216423" cy="7199314"/>
            </a:xfrm>
            <a:prstGeom prst="roundRect">
              <a:avLst>
                <a:gd name="adj" fmla="val 379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pic>
          <p:nvPicPr>
            <p:cNvPr id="128" name="Image 127" descr="Une image contenant texte&#10;&#10;Description générée automatiquement">
              <a:extLst>
                <a:ext uri="{FF2B5EF4-FFF2-40B4-BE49-F238E27FC236}">
                  <a16:creationId xmlns:a16="http://schemas.microsoft.com/office/drawing/2014/main" id="{437EDC7B-02FA-FD4C-8622-BDC11FB060C7}"/>
                </a:ext>
              </a:extLst>
            </p:cNvPr>
            <p:cNvPicPr>
              <a:picLocks noChangeAspect="1"/>
            </p:cNvPicPr>
            <p:nvPr/>
          </p:nvPicPr>
          <p:blipFill rotWithShape="1">
            <a:blip r:embed="rId12">
              <a:clrChange>
                <a:clrFrom>
                  <a:srgbClr val="FFFFFF"/>
                </a:clrFrom>
                <a:clrTo>
                  <a:srgbClr val="FFFFFF">
                    <a:alpha val="0"/>
                  </a:srgbClr>
                </a:clrTo>
              </a:clrChange>
            </a:blip>
            <a:srcRect l="8981" r="8723" b="16224"/>
            <a:stretch/>
          </p:blipFill>
          <p:spPr>
            <a:xfrm>
              <a:off x="1355031" y="3722103"/>
              <a:ext cx="4490837" cy="2493618"/>
            </a:xfrm>
            <a:prstGeom prst="rect">
              <a:avLst/>
            </a:prstGeom>
            <a:solidFill>
              <a:schemeClr val="bg1"/>
            </a:solidFill>
          </p:spPr>
        </p:pic>
        <p:cxnSp>
          <p:nvCxnSpPr>
            <p:cNvPr id="129" name="Connecteur droit 128">
              <a:extLst>
                <a:ext uri="{FF2B5EF4-FFF2-40B4-BE49-F238E27FC236}">
                  <a16:creationId xmlns:a16="http://schemas.microsoft.com/office/drawing/2014/main" id="{DA793DAD-7DCD-E449-BBE3-77BE9CA55E5E}"/>
                </a:ext>
              </a:extLst>
            </p:cNvPr>
            <p:cNvCxnSpPr>
              <a:cxnSpLocks/>
            </p:cNvCxnSpPr>
            <p:nvPr/>
          </p:nvCxnSpPr>
          <p:spPr>
            <a:xfrm>
              <a:off x="191705" y="3600450"/>
              <a:ext cx="6817489" cy="0"/>
            </a:xfrm>
            <a:prstGeom prst="line">
              <a:avLst/>
            </a:prstGeom>
            <a:ln w="25400" cap="rnd">
              <a:solidFill>
                <a:srgbClr val="7FC040"/>
              </a:solidFill>
            </a:ln>
          </p:spPr>
          <p:style>
            <a:lnRef idx="1">
              <a:schemeClr val="accent1"/>
            </a:lnRef>
            <a:fillRef idx="0">
              <a:schemeClr val="accent1"/>
            </a:fillRef>
            <a:effectRef idx="0">
              <a:schemeClr val="accent1"/>
            </a:effectRef>
            <a:fontRef idx="minor">
              <a:schemeClr val="tx1"/>
            </a:fontRef>
          </p:style>
        </p:cxnSp>
        <p:pic>
          <p:nvPicPr>
            <p:cNvPr id="130" name="Image 129">
              <a:extLst>
                <a:ext uri="{FF2B5EF4-FFF2-40B4-BE49-F238E27FC236}">
                  <a16:creationId xmlns:a16="http://schemas.microsoft.com/office/drawing/2014/main" id="{D13B72AA-3091-064F-8F54-8A8A044763F9}"/>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7110" y="910724"/>
              <a:ext cx="7188200" cy="2628900"/>
            </a:xfrm>
            <a:prstGeom prst="rect">
              <a:avLst/>
            </a:prstGeom>
          </p:spPr>
        </p:pic>
      </p:grpSp>
      <p:grpSp>
        <p:nvGrpSpPr>
          <p:cNvPr id="15" name="Groupe 14">
            <a:extLst>
              <a:ext uri="{FF2B5EF4-FFF2-40B4-BE49-F238E27FC236}">
                <a16:creationId xmlns:a16="http://schemas.microsoft.com/office/drawing/2014/main" id="{F796FFC0-E994-DA49-B449-AF92830FE470}"/>
              </a:ext>
            </a:extLst>
          </p:cNvPr>
          <p:cNvGrpSpPr>
            <a:grpSpLocks noChangeAspect="1"/>
          </p:cNvGrpSpPr>
          <p:nvPr/>
        </p:nvGrpSpPr>
        <p:grpSpPr>
          <a:xfrm>
            <a:off x="9379218" y="-5239"/>
            <a:ext cx="1370700" cy="737062"/>
            <a:chOff x="5732951" y="173487"/>
            <a:chExt cx="2043761" cy="1022400"/>
          </a:xfrm>
        </p:grpSpPr>
        <p:sp>
          <p:nvSpPr>
            <p:cNvPr id="35" name="Parallélogramme 34">
              <a:extLst>
                <a:ext uri="{FF2B5EF4-FFF2-40B4-BE49-F238E27FC236}">
                  <a16:creationId xmlns:a16="http://schemas.microsoft.com/office/drawing/2014/main" id="{B22DCBD0-4FEF-B845-9C2E-A4F554C850C7}"/>
                </a:ext>
              </a:extLst>
            </p:cNvPr>
            <p:cNvSpPr/>
            <p:nvPr/>
          </p:nvSpPr>
          <p:spPr>
            <a:xfrm>
              <a:off x="5732951" y="853593"/>
              <a:ext cx="1677477" cy="342294"/>
            </a:xfrm>
            <a:prstGeom prst="parallelogram">
              <a:avLst>
                <a:gd name="adj" fmla="val 50648"/>
              </a:avLst>
            </a:prstGeom>
            <a:solidFill>
              <a:srgbClr val="E8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fr-FR" sz="801" b="1" cap="all">
                  <a:solidFill>
                    <a:schemeClr val="bg1"/>
                  </a:solidFill>
                </a:rPr>
                <a:t>UN PROBLÈME ?</a:t>
              </a:r>
              <a:endParaRPr lang="fr-FR" sz="445" b="1" i="1" cap="all">
                <a:solidFill>
                  <a:schemeClr val="bg1"/>
                </a:solidFill>
              </a:endParaRPr>
            </a:p>
          </p:txBody>
        </p:sp>
        <p:sp>
          <p:nvSpPr>
            <p:cNvPr id="131" name="Parallélogramme 130">
              <a:extLst>
                <a:ext uri="{FF2B5EF4-FFF2-40B4-BE49-F238E27FC236}">
                  <a16:creationId xmlns:a16="http://schemas.microsoft.com/office/drawing/2014/main" id="{8DF45FBD-9409-CC48-8728-7639786890F5}"/>
                </a:ext>
              </a:extLst>
            </p:cNvPr>
            <p:cNvSpPr/>
            <p:nvPr/>
          </p:nvSpPr>
          <p:spPr>
            <a:xfrm>
              <a:off x="5919455" y="513150"/>
              <a:ext cx="1677477" cy="342294"/>
            </a:xfrm>
            <a:prstGeom prst="parallelogram">
              <a:avLst>
                <a:gd name="adj" fmla="val 50648"/>
              </a:avLst>
            </a:prstGeom>
            <a:solidFill>
              <a:srgbClr val="4BA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fr-FR" sz="801" b="1" cap="all">
                  <a:solidFill>
                    <a:schemeClr val="bg1"/>
                  </a:solidFill>
                </a:rPr>
                <a:t>DES QUESTIONS ?</a:t>
              </a:r>
              <a:endParaRPr lang="fr-FR" sz="445" b="1" i="1" cap="all">
                <a:solidFill>
                  <a:schemeClr val="bg1"/>
                </a:solidFill>
              </a:endParaRPr>
            </a:p>
          </p:txBody>
        </p:sp>
        <p:sp>
          <p:nvSpPr>
            <p:cNvPr id="132" name="Parallélogramme 131">
              <a:extLst>
                <a:ext uri="{FF2B5EF4-FFF2-40B4-BE49-F238E27FC236}">
                  <a16:creationId xmlns:a16="http://schemas.microsoft.com/office/drawing/2014/main" id="{8D8F03F7-4E09-894C-AF59-C0A036D102BB}"/>
                </a:ext>
              </a:extLst>
            </p:cNvPr>
            <p:cNvSpPr/>
            <p:nvPr/>
          </p:nvSpPr>
          <p:spPr>
            <a:xfrm>
              <a:off x="6099235" y="173487"/>
              <a:ext cx="1677477" cy="342294"/>
            </a:xfrm>
            <a:prstGeom prst="parallelogram">
              <a:avLst>
                <a:gd name="adj" fmla="val 50648"/>
              </a:avLst>
            </a:prstGeom>
            <a:solidFill>
              <a:srgbClr val="81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1" b="1" cap="all">
                  <a:solidFill>
                    <a:schemeClr val="bg1"/>
                  </a:solidFill>
                </a:rPr>
                <a:t>DES PROJETS ?</a:t>
              </a:r>
              <a:endParaRPr lang="fr-FR" sz="801" b="1" i="1" cap="all">
                <a:solidFill>
                  <a:schemeClr val="bg1"/>
                </a:solidFill>
              </a:endParaRPr>
            </a:p>
          </p:txBody>
        </p:sp>
      </p:grpSp>
      <p:sp>
        <p:nvSpPr>
          <p:cNvPr id="133" name="ZoneTexte 132">
            <a:extLst>
              <a:ext uri="{FF2B5EF4-FFF2-40B4-BE49-F238E27FC236}">
                <a16:creationId xmlns:a16="http://schemas.microsoft.com/office/drawing/2014/main" id="{C2392466-8BC5-5749-A533-69039D71E472}"/>
              </a:ext>
            </a:extLst>
          </p:cNvPr>
          <p:cNvSpPr txBox="1"/>
          <p:nvPr/>
        </p:nvSpPr>
        <p:spPr>
          <a:xfrm rot="1013117">
            <a:off x="6838312" y="641045"/>
            <a:ext cx="4619249" cy="1297919"/>
          </a:xfrm>
          <a:prstGeom prst="rect">
            <a:avLst/>
          </a:prstGeom>
          <a:noFill/>
        </p:spPr>
        <p:txBody>
          <a:bodyPr wrap="square">
            <a:spAutoFit/>
          </a:bodyPr>
          <a:lstStyle/>
          <a:p>
            <a:pPr algn="ctr"/>
            <a:r>
              <a:rPr lang="fr-FR" sz="2849" b="1">
                <a:solidFill>
                  <a:schemeClr val="bg1"/>
                </a:solidFill>
              </a:rPr>
              <a:t>ASSOCIATIONS,</a:t>
            </a:r>
          </a:p>
          <a:p>
            <a:pPr algn="ctr"/>
            <a:r>
              <a:rPr lang="fr-FR" sz="2849" b="1">
                <a:solidFill>
                  <a:schemeClr val="bg1"/>
                </a:solidFill>
              </a:rPr>
              <a:t>BÉNÉVOLES</a:t>
            </a:r>
          </a:p>
          <a:p>
            <a:pPr algn="ctr"/>
            <a:r>
              <a:rPr lang="fr-FR" sz="2136" b="1">
                <a:solidFill>
                  <a:schemeClr val="bg1"/>
                </a:solidFill>
              </a:rPr>
              <a:t>QUI PEUT VOUS AIDER ?</a:t>
            </a:r>
            <a:endParaRPr lang="fr-FR" sz="2849"/>
          </a:p>
        </p:txBody>
      </p:sp>
      <p:sp>
        <p:nvSpPr>
          <p:cNvPr id="134" name="Rectangle : coins arrondis 133">
            <a:extLst>
              <a:ext uri="{FF2B5EF4-FFF2-40B4-BE49-F238E27FC236}">
                <a16:creationId xmlns:a16="http://schemas.microsoft.com/office/drawing/2014/main" id="{EE0845D9-0235-2840-A11C-6CD2579B0DB9}"/>
              </a:ext>
            </a:extLst>
          </p:cNvPr>
          <p:cNvSpPr/>
          <p:nvPr/>
        </p:nvSpPr>
        <p:spPr>
          <a:xfrm>
            <a:off x="6556977" y="157407"/>
            <a:ext cx="1110119" cy="1107487"/>
          </a:xfrm>
          <a:prstGeom prst="roundRect">
            <a:avLst>
              <a:gd name="adj" fmla="val 379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pic>
        <p:nvPicPr>
          <p:cNvPr id="22" name="Image 21">
            <a:extLst>
              <a:ext uri="{FF2B5EF4-FFF2-40B4-BE49-F238E27FC236}">
                <a16:creationId xmlns:a16="http://schemas.microsoft.com/office/drawing/2014/main" id="{9347A7E5-D471-154B-92DA-76735B41D06C}"/>
              </a:ext>
            </a:extLst>
          </p:cNvPr>
          <p:cNvPicPr>
            <a:picLocks noChangeAspect="1"/>
          </p:cNvPicPr>
          <p:nvPr/>
        </p:nvPicPr>
        <p:blipFill rotWithShape="1">
          <a:blip r:embed="rId14"/>
          <a:srcRect b="16757"/>
          <a:stretch/>
        </p:blipFill>
        <p:spPr>
          <a:xfrm>
            <a:off x="6628808" y="297119"/>
            <a:ext cx="966455" cy="804508"/>
          </a:xfrm>
          <a:prstGeom prst="rect">
            <a:avLst/>
          </a:prstGeom>
        </p:spPr>
      </p:pic>
      <p:sp>
        <p:nvSpPr>
          <p:cNvPr id="165" name="ZoneTexte 164">
            <a:extLst>
              <a:ext uri="{FF2B5EF4-FFF2-40B4-BE49-F238E27FC236}">
                <a16:creationId xmlns:a16="http://schemas.microsoft.com/office/drawing/2014/main" id="{466C072C-6F40-4A47-A8A3-389D6D4D516B}"/>
              </a:ext>
            </a:extLst>
          </p:cNvPr>
          <p:cNvSpPr txBox="1"/>
          <p:nvPr/>
        </p:nvSpPr>
        <p:spPr>
          <a:xfrm>
            <a:off x="6767430" y="1422620"/>
            <a:ext cx="2266791" cy="1078500"/>
          </a:xfrm>
          <a:prstGeom prst="rect">
            <a:avLst/>
          </a:prstGeom>
          <a:noFill/>
        </p:spPr>
        <p:txBody>
          <a:bodyPr wrap="square">
            <a:spAutoFit/>
          </a:bodyPr>
          <a:lstStyle/>
          <a:p>
            <a:r>
              <a:rPr lang="fr-FR" sz="1602" b="1" cap="all">
                <a:solidFill>
                  <a:srgbClr val="7FC13F"/>
                </a:solidFill>
              </a:rPr>
              <a:t>DES</a:t>
            </a:r>
          </a:p>
          <a:p>
            <a:r>
              <a:rPr lang="fr-FR" sz="1602" b="1" cap="all">
                <a:solidFill>
                  <a:srgbClr val="7FC13F"/>
                </a:solidFill>
              </a:rPr>
              <a:t>INFORMATIONS PRÉCISES ET  CONCRÈTES</a:t>
            </a:r>
            <a:endParaRPr lang="fr-FR" sz="1602"/>
          </a:p>
        </p:txBody>
      </p:sp>
      <p:sp>
        <p:nvSpPr>
          <p:cNvPr id="170" name="ZoneTexte 169">
            <a:extLst>
              <a:ext uri="{FF2B5EF4-FFF2-40B4-BE49-F238E27FC236}">
                <a16:creationId xmlns:a16="http://schemas.microsoft.com/office/drawing/2014/main" id="{0E74D2AB-ED6C-5241-B9B7-EA9C30FD25EF}"/>
              </a:ext>
            </a:extLst>
          </p:cNvPr>
          <p:cNvSpPr txBox="1"/>
          <p:nvPr/>
        </p:nvSpPr>
        <p:spPr>
          <a:xfrm>
            <a:off x="4060585" y="1440104"/>
            <a:ext cx="2055327" cy="831959"/>
          </a:xfrm>
          <a:prstGeom prst="rect">
            <a:avLst/>
          </a:prstGeom>
          <a:noFill/>
        </p:spPr>
        <p:txBody>
          <a:bodyPr wrap="square">
            <a:spAutoFit/>
          </a:bodyPr>
          <a:lstStyle/>
          <a:p>
            <a:r>
              <a:rPr lang="fr-FR" sz="1602" b="1" cap="all">
                <a:solidFill>
                  <a:srgbClr val="7FC13F"/>
                </a:solidFill>
              </a:rPr>
              <a:t>À CHAQUE FOIS UN SUJET FONDATEUR DE LA VIE ASSOCIATIVE</a:t>
            </a:r>
            <a:endParaRPr lang="fr-FR" sz="1602"/>
          </a:p>
        </p:txBody>
      </p:sp>
      <p:grpSp>
        <p:nvGrpSpPr>
          <p:cNvPr id="25" name="Groupe 24">
            <a:extLst>
              <a:ext uri="{FF2B5EF4-FFF2-40B4-BE49-F238E27FC236}">
                <a16:creationId xmlns:a16="http://schemas.microsoft.com/office/drawing/2014/main" id="{76F41E4B-3B16-384A-A23B-53B93CAFBF39}"/>
              </a:ext>
            </a:extLst>
          </p:cNvPr>
          <p:cNvGrpSpPr/>
          <p:nvPr/>
        </p:nvGrpSpPr>
        <p:grpSpPr>
          <a:xfrm>
            <a:off x="1438372" y="1458894"/>
            <a:ext cx="511817" cy="631048"/>
            <a:chOff x="2378535" y="3068613"/>
            <a:chExt cx="574965" cy="708906"/>
          </a:xfrm>
        </p:grpSpPr>
        <p:grpSp>
          <p:nvGrpSpPr>
            <p:cNvPr id="177" name="Groupe 176">
              <a:extLst>
                <a:ext uri="{FF2B5EF4-FFF2-40B4-BE49-F238E27FC236}">
                  <a16:creationId xmlns:a16="http://schemas.microsoft.com/office/drawing/2014/main" id="{7C9D5E38-B12F-4D49-9D49-28B1DD3CF1EC}"/>
                </a:ext>
              </a:extLst>
            </p:cNvPr>
            <p:cNvGrpSpPr>
              <a:grpSpLocks noChangeAspect="1"/>
            </p:cNvGrpSpPr>
            <p:nvPr/>
          </p:nvGrpSpPr>
          <p:grpSpPr>
            <a:xfrm>
              <a:off x="2378535" y="3068613"/>
              <a:ext cx="574965" cy="708906"/>
              <a:chOff x="548580" y="6069784"/>
              <a:chExt cx="1390721" cy="1714699"/>
            </a:xfrm>
            <a:solidFill>
              <a:srgbClr val="7FC13F"/>
            </a:solidFill>
          </p:grpSpPr>
          <p:sp>
            <p:nvSpPr>
              <p:cNvPr id="180" name="Rectangle : coins arrondis 179">
                <a:extLst>
                  <a:ext uri="{FF2B5EF4-FFF2-40B4-BE49-F238E27FC236}">
                    <a16:creationId xmlns:a16="http://schemas.microsoft.com/office/drawing/2014/main" id="{A50B6F06-82F4-C64E-8E3B-166D9471673D}"/>
                  </a:ext>
                </a:extLst>
              </p:cNvPr>
              <p:cNvSpPr/>
              <p:nvPr/>
            </p:nvSpPr>
            <p:spPr>
              <a:xfrm>
                <a:off x="1299755" y="6069784"/>
                <a:ext cx="549670" cy="934117"/>
              </a:xfrm>
              <a:prstGeom prst="roundRect">
                <a:avLst>
                  <a:gd name="adj" fmla="val 30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182" name="Rectangle : coins arrondis 181">
                <a:extLst>
                  <a:ext uri="{FF2B5EF4-FFF2-40B4-BE49-F238E27FC236}">
                    <a16:creationId xmlns:a16="http://schemas.microsoft.com/office/drawing/2014/main" id="{6B8467A3-3C9C-B649-9142-13930AF5817D}"/>
                  </a:ext>
                </a:extLst>
              </p:cNvPr>
              <p:cNvSpPr/>
              <p:nvPr/>
            </p:nvSpPr>
            <p:spPr>
              <a:xfrm rot="21190401">
                <a:off x="1413504" y="6120804"/>
                <a:ext cx="510808" cy="15070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183" name="Rectangle : coins arrondis 182">
                <a:extLst>
                  <a:ext uri="{FF2B5EF4-FFF2-40B4-BE49-F238E27FC236}">
                    <a16:creationId xmlns:a16="http://schemas.microsoft.com/office/drawing/2014/main" id="{852C14DF-0AF8-4E4F-A174-4B5FC9112263}"/>
                  </a:ext>
                </a:extLst>
              </p:cNvPr>
              <p:cNvSpPr/>
              <p:nvPr/>
            </p:nvSpPr>
            <p:spPr>
              <a:xfrm rot="19348624">
                <a:off x="560296" y="6459486"/>
                <a:ext cx="1042951" cy="10659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184" name="Rectangle : coins arrondis 183">
                <a:extLst>
                  <a:ext uri="{FF2B5EF4-FFF2-40B4-BE49-F238E27FC236}">
                    <a16:creationId xmlns:a16="http://schemas.microsoft.com/office/drawing/2014/main" id="{FB36973A-F57A-194D-A335-56BBB80C64D6}"/>
                  </a:ext>
                </a:extLst>
              </p:cNvPr>
              <p:cNvSpPr/>
              <p:nvPr/>
            </p:nvSpPr>
            <p:spPr>
              <a:xfrm rot="20271405">
                <a:off x="548580" y="6632216"/>
                <a:ext cx="1042951" cy="11278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185" name="Rectangle : coins arrondis 184">
                <a:extLst>
                  <a:ext uri="{FF2B5EF4-FFF2-40B4-BE49-F238E27FC236}">
                    <a16:creationId xmlns:a16="http://schemas.microsoft.com/office/drawing/2014/main" id="{96403BD9-097C-4F4E-8756-330D8539D571}"/>
                  </a:ext>
                </a:extLst>
              </p:cNvPr>
              <p:cNvSpPr/>
              <p:nvPr/>
            </p:nvSpPr>
            <p:spPr>
              <a:xfrm rot="20905672">
                <a:off x="632141" y="6667379"/>
                <a:ext cx="1307160" cy="11171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sp>
            <p:nvSpPr>
              <p:cNvPr id="186" name="Rectangle : coins arrondis 185">
                <a:extLst>
                  <a:ext uri="{FF2B5EF4-FFF2-40B4-BE49-F238E27FC236}">
                    <a16:creationId xmlns:a16="http://schemas.microsoft.com/office/drawing/2014/main" id="{EF009080-8C21-BC4A-89B6-8127F3D00ACF}"/>
                  </a:ext>
                </a:extLst>
              </p:cNvPr>
              <p:cNvSpPr/>
              <p:nvPr/>
            </p:nvSpPr>
            <p:spPr>
              <a:xfrm rot="19348624">
                <a:off x="623597" y="6366815"/>
                <a:ext cx="972966" cy="503558"/>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2"/>
              </a:p>
            </p:txBody>
          </p:sp>
        </p:grpSp>
        <p:pic>
          <p:nvPicPr>
            <p:cNvPr id="21" name="Image 20">
              <a:extLst>
                <a:ext uri="{FF2B5EF4-FFF2-40B4-BE49-F238E27FC236}">
                  <a16:creationId xmlns:a16="http://schemas.microsoft.com/office/drawing/2014/main" id="{C74172C3-7C85-AC47-851C-BF604D2498F9}"/>
                </a:ext>
              </a:extLst>
            </p:cNvPr>
            <p:cNvPicPr>
              <a:picLocks noChangeAspect="1"/>
            </p:cNvPicPr>
            <p:nvPr/>
          </p:nvPicPr>
          <p:blipFill rotWithShape="1">
            <a:blip r:embed="rId15">
              <a:extLst>
                <a:ext uri="{BEBA8EAE-BF5A-486C-A8C5-ECC9F3942E4B}">
                  <a14:imgProps xmlns:a14="http://schemas.microsoft.com/office/drawing/2010/main">
                    <a14:imgLayer r:embed="rId16">
                      <a14:imgEffect>
                        <a14:brightnessContrast bright="100000"/>
                      </a14:imgEffect>
                    </a14:imgLayer>
                  </a14:imgProps>
                </a:ext>
              </a:extLst>
            </a:blip>
            <a:srcRect b="12854"/>
            <a:stretch/>
          </p:blipFill>
          <p:spPr>
            <a:xfrm>
              <a:off x="2416124" y="3287411"/>
              <a:ext cx="498667" cy="434569"/>
            </a:xfrm>
            <a:prstGeom prst="rect">
              <a:avLst/>
            </a:prstGeom>
          </p:spPr>
        </p:pic>
      </p:grpSp>
      <p:sp>
        <p:nvSpPr>
          <p:cNvPr id="212" name="Rectangle : coins arrondis 211">
            <a:extLst>
              <a:ext uri="{FF2B5EF4-FFF2-40B4-BE49-F238E27FC236}">
                <a16:creationId xmlns:a16="http://schemas.microsoft.com/office/drawing/2014/main" id="{1DBA6C3F-5350-B143-8FCE-FF77FBD715F5}"/>
              </a:ext>
            </a:extLst>
          </p:cNvPr>
          <p:cNvSpPr/>
          <p:nvPr/>
        </p:nvSpPr>
        <p:spPr>
          <a:xfrm>
            <a:off x="6035022" y="2422815"/>
            <a:ext cx="4634115" cy="3465583"/>
          </a:xfrm>
          <a:prstGeom prst="roundRect">
            <a:avLst>
              <a:gd name="adj" fmla="val 8734"/>
            </a:avLst>
          </a:prstGeom>
          <a:solidFill>
            <a:srgbClr val="7F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pPr algn="ctr"/>
            <a:r>
              <a:rPr lang="fr-FR" sz="2849" b="1" u="sng" cap="all">
                <a:solidFill>
                  <a:schemeClr val="bg1"/>
                </a:solidFill>
              </a:rPr>
              <a:t>LA PROCHAINE DATE</a:t>
            </a:r>
          </a:p>
          <a:p>
            <a:pPr algn="ctr"/>
            <a:r>
              <a:rPr lang="fr-FR" sz="2849" b="1" cap="all" err="1">
                <a:solidFill>
                  <a:schemeClr val="bg1"/>
                </a:solidFill>
              </a:rPr>
              <a:t>MARdi</a:t>
            </a:r>
            <a:r>
              <a:rPr lang="fr-FR" sz="2849" b="1" cap="all">
                <a:solidFill>
                  <a:schemeClr val="bg1"/>
                </a:solidFill>
              </a:rPr>
              <a:t> 25/04/2023</a:t>
            </a:r>
          </a:p>
          <a:p>
            <a:pPr algn="ctr"/>
            <a:endParaRPr lang="fr-FR" sz="2493" b="1" cap="all">
              <a:solidFill>
                <a:schemeClr val="bg1"/>
              </a:solidFill>
            </a:endParaRPr>
          </a:p>
          <a:p>
            <a:pPr>
              <a:lnSpc>
                <a:spcPct val="120000"/>
              </a:lnSpc>
            </a:pPr>
            <a:r>
              <a:rPr lang="fr-FR" sz="1602" b="1" u="sng" cap="all">
                <a:solidFill>
                  <a:schemeClr val="bg1"/>
                </a:solidFill>
              </a:rPr>
              <a:t>Horaire :</a:t>
            </a:r>
            <a:r>
              <a:rPr lang="fr-FR" sz="1602" cap="all">
                <a:solidFill>
                  <a:schemeClr val="bg1"/>
                </a:solidFill>
              </a:rPr>
              <a:t> de 19H00 à 20h00</a:t>
            </a:r>
          </a:p>
          <a:p>
            <a:pPr>
              <a:lnSpc>
                <a:spcPct val="120000"/>
              </a:lnSpc>
            </a:pPr>
            <a:r>
              <a:rPr lang="fr-FR" sz="1602" b="1" u="sng" cap="all">
                <a:solidFill>
                  <a:schemeClr val="bg1"/>
                </a:solidFill>
              </a:rPr>
              <a:t>Où :</a:t>
            </a:r>
            <a:r>
              <a:rPr lang="fr-FR" sz="1602" cap="all">
                <a:solidFill>
                  <a:schemeClr val="bg1"/>
                </a:solidFill>
              </a:rPr>
              <a:t> en visio SOUS TEAMS (lien envoyé après inscription 24h00 avant l’échéance)</a:t>
            </a:r>
          </a:p>
          <a:p>
            <a:pPr>
              <a:lnSpc>
                <a:spcPct val="120000"/>
              </a:lnSpc>
            </a:pPr>
            <a:r>
              <a:rPr lang="fr-FR" sz="1602" b="1" u="sng" cap="all">
                <a:solidFill>
                  <a:schemeClr val="bg1"/>
                </a:solidFill>
              </a:rPr>
              <a:t>Thème :</a:t>
            </a:r>
            <a:r>
              <a:rPr lang="fr-FR" sz="1602" cap="all">
                <a:solidFill>
                  <a:schemeClr val="bg1"/>
                </a:solidFill>
              </a:rPr>
              <a:t> Organisation de Manifestations</a:t>
            </a:r>
            <a:br>
              <a:rPr lang="fr-FR" sz="1602" cap="all">
                <a:solidFill>
                  <a:schemeClr val="bg1"/>
                </a:solidFill>
              </a:rPr>
            </a:br>
            <a:r>
              <a:rPr lang="fr-FR" sz="1602" cap="all">
                <a:solidFill>
                  <a:schemeClr val="bg1"/>
                </a:solidFill>
              </a:rPr>
              <a:t>(Responsabilité et assurance…)</a:t>
            </a:r>
          </a:p>
          <a:p>
            <a:pPr>
              <a:lnSpc>
                <a:spcPct val="120000"/>
              </a:lnSpc>
            </a:pPr>
            <a:r>
              <a:rPr lang="fr-FR" sz="1602" b="1" u="sng" cap="all">
                <a:solidFill>
                  <a:schemeClr val="bg1"/>
                </a:solidFill>
              </a:rPr>
              <a:t>Intervenant :</a:t>
            </a:r>
            <a:r>
              <a:rPr lang="fr-FR" sz="1602" cap="all">
                <a:solidFill>
                  <a:schemeClr val="bg1"/>
                </a:solidFill>
              </a:rPr>
              <a:t> </a:t>
            </a:r>
            <a:r>
              <a:rPr lang="fr-FR" sz="1602" cap="all" err="1">
                <a:solidFill>
                  <a:schemeClr val="bg1"/>
                </a:solidFill>
              </a:rPr>
              <a:t>thibaud</a:t>
            </a:r>
            <a:r>
              <a:rPr lang="fr-FR" sz="1602" cap="all">
                <a:solidFill>
                  <a:schemeClr val="bg1"/>
                </a:solidFill>
              </a:rPr>
              <a:t> </a:t>
            </a:r>
            <a:r>
              <a:rPr lang="fr-FR" sz="1602" cap="all" err="1">
                <a:solidFill>
                  <a:schemeClr val="bg1"/>
                </a:solidFill>
              </a:rPr>
              <a:t>delaunay</a:t>
            </a:r>
            <a:r>
              <a:rPr lang="fr-FR" sz="1602" cap="all">
                <a:solidFill>
                  <a:schemeClr val="bg1"/>
                </a:solidFill>
              </a:rPr>
              <a:t> – sdjes16 – DDVA</a:t>
            </a:r>
            <a:endParaRPr lang="fr-FR" sz="1602" b="1" cap="all">
              <a:solidFill>
                <a:schemeClr val="bg1"/>
              </a:solidFill>
            </a:endParaRPr>
          </a:p>
        </p:txBody>
      </p:sp>
      <p:sp>
        <p:nvSpPr>
          <p:cNvPr id="213" name="Rectangle : coins arrondis 212">
            <a:extLst>
              <a:ext uri="{FF2B5EF4-FFF2-40B4-BE49-F238E27FC236}">
                <a16:creationId xmlns:a16="http://schemas.microsoft.com/office/drawing/2014/main" id="{CE5164CF-D883-3749-BD65-286B693FFD7B}"/>
              </a:ext>
            </a:extLst>
          </p:cNvPr>
          <p:cNvSpPr/>
          <p:nvPr/>
        </p:nvSpPr>
        <p:spPr>
          <a:xfrm>
            <a:off x="1435803" y="3523462"/>
            <a:ext cx="1220402" cy="558103"/>
          </a:xfrm>
          <a:prstGeom prst="roundRect">
            <a:avLst>
              <a:gd name="adj" fmla="val 31172"/>
            </a:avLst>
          </a:prstGeom>
          <a:solidFill>
            <a:srgbClr val="E8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335" b="1" cap="all">
                <a:solidFill>
                  <a:schemeClr val="bg1"/>
                </a:solidFill>
              </a:rPr>
              <a:t>MARDI 21/02/2023</a:t>
            </a:r>
          </a:p>
        </p:txBody>
      </p:sp>
      <p:sp>
        <p:nvSpPr>
          <p:cNvPr id="214" name="Rectangle : coins arrondis 213">
            <a:extLst>
              <a:ext uri="{FF2B5EF4-FFF2-40B4-BE49-F238E27FC236}">
                <a16:creationId xmlns:a16="http://schemas.microsoft.com/office/drawing/2014/main" id="{9063AA01-3CD2-B44A-A75A-0656ADE6B48F}"/>
              </a:ext>
            </a:extLst>
          </p:cNvPr>
          <p:cNvSpPr/>
          <p:nvPr/>
        </p:nvSpPr>
        <p:spPr>
          <a:xfrm>
            <a:off x="1435803" y="4148279"/>
            <a:ext cx="1220402" cy="558103"/>
          </a:xfrm>
          <a:prstGeom prst="roundRect">
            <a:avLst>
              <a:gd name="adj" fmla="val 31172"/>
            </a:avLst>
          </a:prstGeom>
          <a:solidFill>
            <a:srgbClr val="81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335" b="1" cap="all">
                <a:solidFill>
                  <a:schemeClr val="bg1"/>
                </a:solidFill>
              </a:rPr>
              <a:t>MARDI 21/03/2023</a:t>
            </a:r>
          </a:p>
        </p:txBody>
      </p:sp>
      <p:sp>
        <p:nvSpPr>
          <p:cNvPr id="215" name="Rectangle : coins arrondis 214">
            <a:extLst>
              <a:ext uri="{FF2B5EF4-FFF2-40B4-BE49-F238E27FC236}">
                <a16:creationId xmlns:a16="http://schemas.microsoft.com/office/drawing/2014/main" id="{9222A0A2-2D29-534F-BFA8-63A8472DCD8A}"/>
              </a:ext>
            </a:extLst>
          </p:cNvPr>
          <p:cNvSpPr/>
          <p:nvPr/>
        </p:nvSpPr>
        <p:spPr>
          <a:xfrm>
            <a:off x="1435803" y="4746619"/>
            <a:ext cx="1220402" cy="558103"/>
          </a:xfrm>
          <a:prstGeom prst="roundRect">
            <a:avLst>
              <a:gd name="adj" fmla="val 31172"/>
            </a:avLst>
          </a:prstGeom>
          <a:solidFill>
            <a:srgbClr val="7F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335" b="1" cap="all">
                <a:solidFill>
                  <a:schemeClr val="bg1"/>
                </a:solidFill>
              </a:rPr>
              <a:t>MARDI 25/04/2023</a:t>
            </a:r>
          </a:p>
        </p:txBody>
      </p:sp>
      <p:sp>
        <p:nvSpPr>
          <p:cNvPr id="216" name="Rectangle : coins arrondis 215">
            <a:extLst>
              <a:ext uri="{FF2B5EF4-FFF2-40B4-BE49-F238E27FC236}">
                <a16:creationId xmlns:a16="http://schemas.microsoft.com/office/drawing/2014/main" id="{1A9E2D58-5275-5247-A9CF-266F487E5CF1}"/>
              </a:ext>
            </a:extLst>
          </p:cNvPr>
          <p:cNvSpPr/>
          <p:nvPr/>
        </p:nvSpPr>
        <p:spPr>
          <a:xfrm>
            <a:off x="1435803" y="2293977"/>
            <a:ext cx="1220402" cy="558103"/>
          </a:xfrm>
          <a:prstGeom prst="roundRect">
            <a:avLst>
              <a:gd name="adj" fmla="val 31172"/>
            </a:avLst>
          </a:prstGeom>
          <a:solidFill>
            <a:srgbClr val="A5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2500" lnSpcReduction="10000"/>
          </a:bodyPr>
          <a:lstStyle/>
          <a:p>
            <a:pPr algn="ctr"/>
            <a:r>
              <a:rPr lang="fr-FR" sz="1335" b="1" cap="all">
                <a:solidFill>
                  <a:schemeClr val="bg1"/>
                </a:solidFill>
              </a:rPr>
              <a:t>MARDI 22/11/2022</a:t>
            </a:r>
          </a:p>
        </p:txBody>
      </p:sp>
      <p:sp>
        <p:nvSpPr>
          <p:cNvPr id="219" name="Rectangle : coins arrondis 218">
            <a:extLst>
              <a:ext uri="{FF2B5EF4-FFF2-40B4-BE49-F238E27FC236}">
                <a16:creationId xmlns:a16="http://schemas.microsoft.com/office/drawing/2014/main" id="{14B7E27C-8D4B-334F-9411-798CD79591B5}"/>
              </a:ext>
            </a:extLst>
          </p:cNvPr>
          <p:cNvSpPr/>
          <p:nvPr/>
        </p:nvSpPr>
        <p:spPr>
          <a:xfrm>
            <a:off x="2727526" y="2311482"/>
            <a:ext cx="3080305" cy="558103"/>
          </a:xfrm>
          <a:prstGeom prst="roundRect">
            <a:avLst>
              <a:gd name="adj" fmla="val 31172"/>
            </a:avLst>
          </a:prstGeom>
          <a:solidFill>
            <a:srgbClr val="A5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r"/>
            <a:endParaRPr lang="fr-FR" sz="1780" i="1" cap="all">
              <a:solidFill>
                <a:schemeClr val="bg1"/>
              </a:solidFill>
            </a:endParaRPr>
          </a:p>
        </p:txBody>
      </p:sp>
      <p:sp>
        <p:nvSpPr>
          <p:cNvPr id="220" name="Rectangle : coins arrondis 219">
            <a:extLst>
              <a:ext uri="{FF2B5EF4-FFF2-40B4-BE49-F238E27FC236}">
                <a16:creationId xmlns:a16="http://schemas.microsoft.com/office/drawing/2014/main" id="{FAB45DA2-4A33-BF49-87B8-47E636777130}"/>
              </a:ext>
            </a:extLst>
          </p:cNvPr>
          <p:cNvSpPr/>
          <p:nvPr/>
        </p:nvSpPr>
        <p:spPr>
          <a:xfrm>
            <a:off x="2731160" y="2933561"/>
            <a:ext cx="3076671" cy="558103"/>
          </a:xfrm>
          <a:prstGeom prst="roundRect">
            <a:avLst>
              <a:gd name="adj" fmla="val 31172"/>
            </a:avLst>
          </a:prstGeom>
          <a:solidFill>
            <a:srgbClr val="4DB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endParaRPr lang="fr-FR" sz="890" i="1" cap="all">
              <a:solidFill>
                <a:schemeClr val="bg1"/>
              </a:solidFill>
            </a:endParaRPr>
          </a:p>
        </p:txBody>
      </p:sp>
      <p:sp>
        <p:nvSpPr>
          <p:cNvPr id="221" name="Rectangle : coins arrondis 220">
            <a:extLst>
              <a:ext uri="{FF2B5EF4-FFF2-40B4-BE49-F238E27FC236}">
                <a16:creationId xmlns:a16="http://schemas.microsoft.com/office/drawing/2014/main" id="{8A594249-BD28-314C-8E1D-C42CFA53E8D6}"/>
              </a:ext>
            </a:extLst>
          </p:cNvPr>
          <p:cNvSpPr/>
          <p:nvPr/>
        </p:nvSpPr>
        <p:spPr>
          <a:xfrm>
            <a:off x="2728877" y="3549074"/>
            <a:ext cx="3062031" cy="558103"/>
          </a:xfrm>
          <a:prstGeom prst="roundRect">
            <a:avLst>
              <a:gd name="adj" fmla="val 31172"/>
            </a:avLst>
          </a:prstGeom>
          <a:solidFill>
            <a:srgbClr val="E8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endParaRPr lang="fr-FR" sz="1246" i="1" cap="all">
              <a:solidFill>
                <a:schemeClr val="bg1"/>
              </a:solidFill>
            </a:endParaRPr>
          </a:p>
        </p:txBody>
      </p:sp>
      <p:sp>
        <p:nvSpPr>
          <p:cNvPr id="222" name="Rectangle : coins arrondis 221">
            <a:extLst>
              <a:ext uri="{FF2B5EF4-FFF2-40B4-BE49-F238E27FC236}">
                <a16:creationId xmlns:a16="http://schemas.microsoft.com/office/drawing/2014/main" id="{3D9FFEF2-9A50-EC46-91CA-4AC3E5C32E09}"/>
              </a:ext>
            </a:extLst>
          </p:cNvPr>
          <p:cNvSpPr/>
          <p:nvPr/>
        </p:nvSpPr>
        <p:spPr>
          <a:xfrm>
            <a:off x="2716484" y="4172856"/>
            <a:ext cx="3046270" cy="558103"/>
          </a:xfrm>
          <a:prstGeom prst="roundRect">
            <a:avLst>
              <a:gd name="adj" fmla="val 31172"/>
            </a:avLst>
          </a:prstGeom>
          <a:solidFill>
            <a:srgbClr val="81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endParaRPr lang="fr-FR" sz="890" i="1" cap="all">
              <a:solidFill>
                <a:schemeClr val="bg1"/>
              </a:solidFill>
            </a:endParaRPr>
          </a:p>
        </p:txBody>
      </p:sp>
      <p:sp>
        <p:nvSpPr>
          <p:cNvPr id="223" name="Rectangle : coins arrondis 222">
            <a:extLst>
              <a:ext uri="{FF2B5EF4-FFF2-40B4-BE49-F238E27FC236}">
                <a16:creationId xmlns:a16="http://schemas.microsoft.com/office/drawing/2014/main" id="{D811A462-E0E2-8342-83A8-E6EAE30BF8B2}"/>
              </a:ext>
            </a:extLst>
          </p:cNvPr>
          <p:cNvSpPr/>
          <p:nvPr/>
        </p:nvSpPr>
        <p:spPr>
          <a:xfrm>
            <a:off x="2704357" y="4775403"/>
            <a:ext cx="3058398" cy="558103"/>
          </a:xfrm>
          <a:prstGeom prst="roundRect">
            <a:avLst>
              <a:gd name="adj" fmla="val 31172"/>
            </a:avLst>
          </a:prstGeom>
          <a:solidFill>
            <a:srgbClr val="7FC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endParaRPr lang="fr-FR" sz="2226" i="1" cap="all">
              <a:solidFill>
                <a:schemeClr val="bg1"/>
              </a:solidFill>
            </a:endParaRPr>
          </a:p>
        </p:txBody>
      </p:sp>
      <p:sp>
        <p:nvSpPr>
          <p:cNvPr id="226" name="Rectangle : coins arrondis 225">
            <a:extLst>
              <a:ext uri="{FF2B5EF4-FFF2-40B4-BE49-F238E27FC236}">
                <a16:creationId xmlns:a16="http://schemas.microsoft.com/office/drawing/2014/main" id="{F53D9AF8-F4D2-BC42-BD3C-2562A4B3EF53}"/>
              </a:ext>
            </a:extLst>
          </p:cNvPr>
          <p:cNvSpPr/>
          <p:nvPr/>
        </p:nvSpPr>
        <p:spPr>
          <a:xfrm>
            <a:off x="1424573" y="5374111"/>
            <a:ext cx="1220402" cy="558103"/>
          </a:xfrm>
          <a:prstGeom prst="roundRect">
            <a:avLst>
              <a:gd name="adj" fmla="val 31172"/>
            </a:avLst>
          </a:prstGeom>
          <a:solidFill>
            <a:srgbClr val="4DB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fr-FR" sz="1424" b="1" cap="all">
                <a:solidFill>
                  <a:schemeClr val="bg1"/>
                </a:solidFill>
              </a:rPr>
              <a:t>MARDI 23/05/2023</a:t>
            </a:r>
          </a:p>
        </p:txBody>
      </p:sp>
      <p:sp>
        <p:nvSpPr>
          <p:cNvPr id="227" name="Rectangle : coins arrondis 226">
            <a:extLst>
              <a:ext uri="{FF2B5EF4-FFF2-40B4-BE49-F238E27FC236}">
                <a16:creationId xmlns:a16="http://schemas.microsoft.com/office/drawing/2014/main" id="{14F6ABEF-968A-C143-8BF8-B960FC71B1C6}"/>
              </a:ext>
            </a:extLst>
          </p:cNvPr>
          <p:cNvSpPr/>
          <p:nvPr/>
        </p:nvSpPr>
        <p:spPr>
          <a:xfrm>
            <a:off x="2703006" y="5398378"/>
            <a:ext cx="3076671" cy="558103"/>
          </a:xfrm>
          <a:prstGeom prst="roundRect">
            <a:avLst>
              <a:gd name="adj" fmla="val 31172"/>
            </a:avLst>
          </a:prstGeom>
          <a:solidFill>
            <a:srgbClr val="4DB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r"/>
            <a:endParaRPr lang="fr-FR" sz="1424" i="1" cap="all">
              <a:solidFill>
                <a:schemeClr val="bg1"/>
              </a:solidFill>
            </a:endParaRPr>
          </a:p>
        </p:txBody>
      </p:sp>
      <p:pic>
        <p:nvPicPr>
          <p:cNvPr id="99" name="Image 98">
            <a:extLst>
              <a:ext uri="{FF2B5EF4-FFF2-40B4-BE49-F238E27FC236}">
                <a16:creationId xmlns:a16="http://schemas.microsoft.com/office/drawing/2014/main" id="{8FC604E9-2A81-0A49-B367-C2A6E37553C7}"/>
              </a:ext>
            </a:extLst>
          </p:cNvPr>
          <p:cNvPicPr>
            <a:picLocks noChangeAspect="1"/>
          </p:cNvPicPr>
          <p:nvPr/>
        </p:nvPicPr>
        <p:blipFill rotWithShape="1">
          <a:blip r:embed="rId17">
            <a:extLst>
              <a:ext uri="{BEBA8EAE-BF5A-486C-A8C5-ECC9F3942E4B}">
                <a14:imgProps xmlns:a14="http://schemas.microsoft.com/office/drawing/2010/main">
                  <a14:imgLayer r:embed="rId18">
                    <a14:imgEffect>
                      <a14:brightnessContrast bright="100000"/>
                    </a14:imgEffect>
                  </a14:imgLayer>
                </a14:imgProps>
              </a:ext>
            </a:extLst>
          </a:blip>
          <a:srcRect b="19223"/>
          <a:stretch/>
        </p:blipFill>
        <p:spPr>
          <a:xfrm>
            <a:off x="6040096" y="2494268"/>
            <a:ext cx="769677" cy="621723"/>
          </a:xfrm>
          <a:prstGeom prst="rect">
            <a:avLst/>
          </a:prstGeom>
        </p:spPr>
      </p:pic>
      <p:pic>
        <p:nvPicPr>
          <p:cNvPr id="229" name="Image 228">
            <a:extLst>
              <a:ext uri="{FF2B5EF4-FFF2-40B4-BE49-F238E27FC236}">
                <a16:creationId xmlns:a16="http://schemas.microsoft.com/office/drawing/2014/main" id="{66712A48-F1CA-594E-876B-422ED47142AA}"/>
              </a:ext>
            </a:extLst>
          </p:cNvPr>
          <p:cNvPicPr>
            <a:picLocks noChangeAspect="1"/>
          </p:cNvPicPr>
          <p:nvPr/>
        </p:nvPicPr>
        <p:blipFill rotWithShape="1">
          <a:blip r:embed="rId19">
            <a:extLst>
              <a:ext uri="{BEBA8EAE-BF5A-486C-A8C5-ECC9F3942E4B}">
                <a14:imgProps xmlns:a14="http://schemas.microsoft.com/office/drawing/2010/main">
                  <a14:imgLayer r:embed="rId20">
                    <a14:imgEffect>
                      <a14:brightnessContrast bright="100000"/>
                    </a14:imgEffect>
                  </a14:imgLayer>
                </a14:imgProps>
              </a:ext>
            </a:extLst>
          </a:blip>
          <a:srcRect b="16757"/>
          <a:stretch/>
        </p:blipFill>
        <p:spPr>
          <a:xfrm>
            <a:off x="9942036" y="2516705"/>
            <a:ext cx="746876" cy="621723"/>
          </a:xfrm>
          <a:prstGeom prst="rect">
            <a:avLst/>
          </a:prstGeom>
        </p:spPr>
      </p:pic>
      <p:pic>
        <p:nvPicPr>
          <p:cNvPr id="100" name="Image 99">
            <a:extLst>
              <a:ext uri="{FF2B5EF4-FFF2-40B4-BE49-F238E27FC236}">
                <a16:creationId xmlns:a16="http://schemas.microsoft.com/office/drawing/2014/main" id="{548B2927-1C3B-3A44-90D2-77A3961FB48F}"/>
              </a:ext>
            </a:extLst>
          </p:cNvPr>
          <p:cNvPicPr>
            <a:picLocks noChangeAspect="1"/>
          </p:cNvPicPr>
          <p:nvPr/>
        </p:nvPicPr>
        <p:blipFill rotWithShape="1">
          <a:blip r:embed="rId21">
            <a:extLst>
              <a:ext uri="{BEBA8EAE-BF5A-486C-A8C5-ECC9F3942E4B}">
                <a14:imgProps xmlns:a14="http://schemas.microsoft.com/office/drawing/2010/main">
                  <a14:imgLayer r:embed="rId22">
                    <a14:imgEffect>
                      <a14:brightnessContrast bright="100000"/>
                    </a14:imgEffect>
                  </a14:imgLayer>
                </a14:imgProps>
              </a:ext>
            </a:extLst>
          </a:blip>
          <a:srcRect b="11465"/>
          <a:stretch/>
        </p:blipFill>
        <p:spPr>
          <a:xfrm>
            <a:off x="2762146" y="2344077"/>
            <a:ext cx="549680" cy="486657"/>
          </a:xfrm>
          <a:prstGeom prst="rect">
            <a:avLst/>
          </a:prstGeom>
        </p:spPr>
      </p:pic>
      <p:pic>
        <p:nvPicPr>
          <p:cNvPr id="101" name="Image 100">
            <a:extLst>
              <a:ext uri="{FF2B5EF4-FFF2-40B4-BE49-F238E27FC236}">
                <a16:creationId xmlns:a16="http://schemas.microsoft.com/office/drawing/2014/main" id="{5028B94D-9AC4-3E40-AC94-1471889FA512}"/>
              </a:ext>
            </a:extLst>
          </p:cNvPr>
          <p:cNvPicPr>
            <a:picLocks noChangeAspect="1"/>
          </p:cNvPicPr>
          <p:nvPr/>
        </p:nvPicPr>
        <p:blipFill rotWithShape="1">
          <a:blip r:embed="rId23">
            <a:extLst>
              <a:ext uri="{BEBA8EAE-BF5A-486C-A8C5-ECC9F3942E4B}">
                <a14:imgProps xmlns:a14="http://schemas.microsoft.com/office/drawing/2010/main">
                  <a14:imgLayer r:embed="rId24">
                    <a14:imgEffect>
                      <a14:brightnessContrast bright="100000"/>
                    </a14:imgEffect>
                  </a14:imgLayer>
                </a14:imgProps>
              </a:ext>
            </a:extLst>
          </a:blip>
          <a:srcRect b="19223"/>
          <a:stretch/>
        </p:blipFill>
        <p:spPr>
          <a:xfrm>
            <a:off x="2762146" y="3022261"/>
            <a:ext cx="514770" cy="415816"/>
          </a:xfrm>
          <a:prstGeom prst="rect">
            <a:avLst/>
          </a:prstGeom>
        </p:spPr>
      </p:pic>
      <p:pic>
        <p:nvPicPr>
          <p:cNvPr id="102" name="Image 101">
            <a:extLst>
              <a:ext uri="{FF2B5EF4-FFF2-40B4-BE49-F238E27FC236}">
                <a16:creationId xmlns:a16="http://schemas.microsoft.com/office/drawing/2014/main" id="{85759744-3B29-704D-9305-533D23CF6912}"/>
              </a:ext>
            </a:extLst>
          </p:cNvPr>
          <p:cNvPicPr>
            <a:picLocks noChangeAspect="1"/>
          </p:cNvPicPr>
          <p:nvPr/>
        </p:nvPicPr>
        <p:blipFill rotWithShape="1">
          <a:blip r:embed="rId25">
            <a:extLst>
              <a:ext uri="{BEBA8EAE-BF5A-486C-A8C5-ECC9F3942E4B}">
                <a14:imgProps xmlns:a14="http://schemas.microsoft.com/office/drawing/2010/main">
                  <a14:imgLayer r:embed="rId26">
                    <a14:imgEffect>
                      <a14:brightnessContrast bright="100000"/>
                    </a14:imgEffect>
                  </a14:imgLayer>
                </a14:imgProps>
              </a:ext>
            </a:extLst>
          </a:blip>
          <a:srcRect b="17414"/>
          <a:stretch/>
        </p:blipFill>
        <p:spPr>
          <a:xfrm>
            <a:off x="2727526" y="4213729"/>
            <a:ext cx="551091" cy="455122"/>
          </a:xfrm>
          <a:prstGeom prst="rect">
            <a:avLst/>
          </a:prstGeom>
        </p:spPr>
      </p:pic>
      <p:pic>
        <p:nvPicPr>
          <p:cNvPr id="103" name="Image 102">
            <a:extLst>
              <a:ext uri="{FF2B5EF4-FFF2-40B4-BE49-F238E27FC236}">
                <a16:creationId xmlns:a16="http://schemas.microsoft.com/office/drawing/2014/main" id="{F929C8BB-0B53-DC4D-A060-2941B57BC1DF}"/>
              </a:ext>
            </a:extLst>
          </p:cNvPr>
          <p:cNvPicPr>
            <a:picLocks noChangeAspect="1"/>
          </p:cNvPicPr>
          <p:nvPr/>
        </p:nvPicPr>
        <p:blipFill rotWithShape="1">
          <a:blip r:embed="rId27">
            <a:extLst>
              <a:ext uri="{BEBA8EAE-BF5A-486C-A8C5-ECC9F3942E4B}">
                <a14:imgProps xmlns:a14="http://schemas.microsoft.com/office/drawing/2010/main">
                  <a14:imgLayer r:embed="rId28">
                    <a14:imgEffect>
                      <a14:brightnessContrast bright="100000"/>
                    </a14:imgEffect>
                  </a14:imgLayer>
                </a14:imgProps>
              </a:ext>
            </a:extLst>
          </a:blip>
          <a:srcRect b="15848"/>
          <a:stretch/>
        </p:blipFill>
        <p:spPr>
          <a:xfrm>
            <a:off x="2744054" y="5448117"/>
            <a:ext cx="585863" cy="493016"/>
          </a:xfrm>
          <a:prstGeom prst="rect">
            <a:avLst/>
          </a:prstGeom>
        </p:spPr>
      </p:pic>
      <p:pic>
        <p:nvPicPr>
          <p:cNvPr id="104" name="Image 103">
            <a:extLst>
              <a:ext uri="{FF2B5EF4-FFF2-40B4-BE49-F238E27FC236}">
                <a16:creationId xmlns:a16="http://schemas.microsoft.com/office/drawing/2014/main" id="{A1ACAC57-8579-F446-A713-D15FC192A03A}"/>
              </a:ext>
            </a:extLst>
          </p:cNvPr>
          <p:cNvPicPr>
            <a:picLocks noChangeAspect="1"/>
          </p:cNvPicPr>
          <p:nvPr/>
        </p:nvPicPr>
        <p:blipFill rotWithShape="1">
          <a:blip r:embed="rId29">
            <a:extLst>
              <a:ext uri="{BEBA8EAE-BF5A-486C-A8C5-ECC9F3942E4B}">
                <a14:imgProps xmlns:a14="http://schemas.microsoft.com/office/drawing/2010/main">
                  <a14:imgLayer r:embed="rId30">
                    <a14:imgEffect>
                      <a14:brightnessContrast bright="100000"/>
                    </a14:imgEffect>
                  </a14:imgLayer>
                </a14:imgProps>
              </a:ext>
            </a:extLst>
          </a:blip>
          <a:srcRect b="22661"/>
          <a:stretch/>
        </p:blipFill>
        <p:spPr>
          <a:xfrm>
            <a:off x="2702781" y="3606619"/>
            <a:ext cx="566746" cy="438316"/>
          </a:xfrm>
          <a:prstGeom prst="rect">
            <a:avLst/>
          </a:prstGeom>
        </p:spPr>
      </p:pic>
      <p:pic>
        <p:nvPicPr>
          <p:cNvPr id="106" name="Image 105">
            <a:extLst>
              <a:ext uri="{FF2B5EF4-FFF2-40B4-BE49-F238E27FC236}">
                <a16:creationId xmlns:a16="http://schemas.microsoft.com/office/drawing/2014/main" id="{71D6FF9E-F50B-C544-8D5F-EFF6E50793FD}"/>
              </a:ext>
            </a:extLst>
          </p:cNvPr>
          <p:cNvPicPr>
            <a:picLocks noChangeAspect="1"/>
          </p:cNvPicPr>
          <p:nvPr/>
        </p:nvPicPr>
        <p:blipFill rotWithShape="1">
          <a:blip r:embed="rId31">
            <a:extLst>
              <a:ext uri="{BEBA8EAE-BF5A-486C-A8C5-ECC9F3942E4B}">
                <a14:imgProps xmlns:a14="http://schemas.microsoft.com/office/drawing/2010/main">
                  <a14:imgLayer r:embed="rId32">
                    <a14:imgEffect>
                      <a14:brightnessContrast bright="100000"/>
                    </a14:imgEffect>
                  </a14:imgLayer>
                </a14:imgProps>
              </a:ext>
            </a:extLst>
          </a:blip>
          <a:srcRect b="18612"/>
          <a:stretch/>
        </p:blipFill>
        <p:spPr>
          <a:xfrm>
            <a:off x="2723879" y="4824043"/>
            <a:ext cx="591304" cy="481252"/>
          </a:xfrm>
          <a:prstGeom prst="rect">
            <a:avLst/>
          </a:prstGeom>
        </p:spPr>
      </p:pic>
      <p:sp>
        <p:nvSpPr>
          <p:cNvPr id="6" name="ZoneTexte 5">
            <a:extLst>
              <a:ext uri="{FF2B5EF4-FFF2-40B4-BE49-F238E27FC236}">
                <a16:creationId xmlns:a16="http://schemas.microsoft.com/office/drawing/2014/main" id="{55E1FE99-F275-96E0-181C-FC36D844F42B}"/>
              </a:ext>
            </a:extLst>
          </p:cNvPr>
          <p:cNvSpPr txBox="1"/>
          <p:nvPr/>
        </p:nvSpPr>
        <p:spPr>
          <a:xfrm>
            <a:off x="1955536" y="6276357"/>
            <a:ext cx="3500520" cy="503215"/>
          </a:xfrm>
          <a:prstGeom prst="rect">
            <a:avLst/>
          </a:prstGeom>
          <a:noFill/>
        </p:spPr>
        <p:txBody>
          <a:bodyPr wrap="square" rtlCol="0">
            <a:spAutoFit/>
          </a:bodyPr>
          <a:lstStyle/>
          <a:p>
            <a:pPr algn="ctr"/>
            <a:r>
              <a:rPr lang="fr-FR" sz="1068" b="1" i="1" cap="all">
                <a:solidFill>
                  <a:schemeClr val="bg1"/>
                </a:solidFill>
              </a:rPr>
              <a:t>LES INSCRIPTIONS</a:t>
            </a:r>
            <a:r>
              <a:rPr lang="fr-FR" sz="1157" b="1" i="1" cap="all">
                <a:solidFill>
                  <a:schemeClr val="bg1"/>
                </a:solidFill>
              </a:rPr>
              <a:t> </a:t>
            </a:r>
            <a:r>
              <a:rPr lang="fr-FR" sz="1068" b="1" i="1" cap="all">
                <a:solidFill>
                  <a:schemeClr val="bg1"/>
                </a:solidFill>
              </a:rPr>
              <a:t>Sont disponibles sur le site :</a:t>
            </a:r>
            <a:r>
              <a:rPr lang="fr-FR" sz="1246" b="1" i="1" cap="all">
                <a:solidFill>
                  <a:schemeClr val="bg1"/>
                </a:solidFill>
              </a:rPr>
              <a:t> </a:t>
            </a:r>
            <a:r>
              <a:rPr lang="fr-FR" sz="1424" b="1">
                <a:solidFill>
                  <a:schemeClr val="bg1"/>
                </a:solidFill>
              </a:rPr>
              <a:t>https</a:t>
            </a:r>
            <a:r>
              <a:rPr lang="fr-FR" sz="1424" b="1" i="1" cap="all">
                <a:solidFill>
                  <a:schemeClr val="bg1"/>
                </a:solidFill>
              </a:rPr>
              <a:t>:</a:t>
            </a:r>
            <a:r>
              <a:rPr lang="fr-FR" sz="1424" b="1">
                <a:solidFill>
                  <a:schemeClr val="bg1"/>
                </a:solidFill>
              </a:rPr>
              <a:t>//sava16.fr/formations/</a:t>
            </a:r>
            <a:endParaRPr lang="fr-FR" sz="1335" b="1" i="1" cap="all">
              <a:solidFill>
                <a:schemeClr val="bg1"/>
              </a:solidFill>
            </a:endParaRPr>
          </a:p>
        </p:txBody>
      </p:sp>
      <p:sp>
        <p:nvSpPr>
          <p:cNvPr id="7" name="ZoneTexte 6">
            <a:extLst>
              <a:ext uri="{FF2B5EF4-FFF2-40B4-BE49-F238E27FC236}">
                <a16:creationId xmlns:a16="http://schemas.microsoft.com/office/drawing/2014/main" id="{FC5E2FB0-845F-D52D-2FC9-8B312E046B23}"/>
              </a:ext>
            </a:extLst>
          </p:cNvPr>
          <p:cNvSpPr txBox="1"/>
          <p:nvPr/>
        </p:nvSpPr>
        <p:spPr>
          <a:xfrm>
            <a:off x="6073513" y="6220511"/>
            <a:ext cx="3057863" cy="612796"/>
          </a:xfrm>
          <a:prstGeom prst="rect">
            <a:avLst/>
          </a:prstGeom>
          <a:noFill/>
        </p:spPr>
        <p:txBody>
          <a:bodyPr wrap="square" rtlCol="0">
            <a:spAutoFit/>
          </a:bodyPr>
          <a:lstStyle/>
          <a:p>
            <a:pPr algn="ctr"/>
            <a:r>
              <a:rPr lang="fr-FR" sz="1068" b="1" cap="all">
                <a:solidFill>
                  <a:schemeClr val="bg1"/>
                </a:solidFill>
                <a:hlinkClick r:id="rId3">
                  <a:extLst>
                    <a:ext uri="{A12FA001-AC4F-418D-AE19-62706E023703}">
                      <ahyp:hlinkClr xmlns:ahyp="http://schemas.microsoft.com/office/drawing/2018/hyperlinkcolor" val="tx"/>
                    </a:ext>
                  </a:extLst>
                </a:hlinkClick>
              </a:rPr>
              <a:t>INSCRIPTIONS EN LIGNE OBLIGATOIRE</a:t>
            </a:r>
          </a:p>
          <a:p>
            <a:pPr algn="ctr"/>
            <a:r>
              <a:rPr lang="fr-FR" sz="890" b="1" cap="all">
                <a:solidFill>
                  <a:schemeClr val="bg1"/>
                </a:solidFill>
              </a:rPr>
              <a:t>PARTICIPATION GRATUITE</a:t>
            </a:r>
            <a:endParaRPr lang="fr-FR" sz="1780" b="1" cap="all">
              <a:solidFill>
                <a:schemeClr val="bg1"/>
              </a:solidFill>
            </a:endParaRPr>
          </a:p>
          <a:p>
            <a:pPr algn="ctr"/>
            <a:r>
              <a:rPr lang="fr-FR" sz="712" b="1" cap="all">
                <a:solidFill>
                  <a:schemeClr val="bg1"/>
                </a:solidFill>
              </a:rPr>
              <a:t>UN LIEN  de connexion est envoyé aux participants 24H00 AVANT CHAQUE VISIOCONFÉRENCE</a:t>
            </a:r>
          </a:p>
        </p:txBody>
      </p:sp>
      <p:sp>
        <p:nvSpPr>
          <p:cNvPr id="8" name="ZoneTexte 7">
            <a:extLst>
              <a:ext uri="{FF2B5EF4-FFF2-40B4-BE49-F238E27FC236}">
                <a16:creationId xmlns:a16="http://schemas.microsoft.com/office/drawing/2014/main" id="{CA289CA3-1C7C-1EC0-B477-773305409337}"/>
              </a:ext>
            </a:extLst>
          </p:cNvPr>
          <p:cNvSpPr txBox="1"/>
          <p:nvPr/>
        </p:nvSpPr>
        <p:spPr>
          <a:xfrm>
            <a:off x="3410718" y="2293977"/>
            <a:ext cx="2287800" cy="585417"/>
          </a:xfrm>
          <a:prstGeom prst="rect">
            <a:avLst/>
          </a:prstGeom>
          <a:noFill/>
        </p:spPr>
        <p:txBody>
          <a:bodyPr wrap="square" rtlCol="0">
            <a:spAutoFit/>
          </a:bodyPr>
          <a:lstStyle/>
          <a:p>
            <a:pPr algn="r"/>
            <a:r>
              <a:rPr lang="fr-FR" sz="1157" b="1" cap="all">
                <a:solidFill>
                  <a:schemeClr val="bg1"/>
                </a:solidFill>
              </a:rPr>
              <a:t>Formalités administratives</a:t>
            </a:r>
          </a:p>
          <a:p>
            <a:pPr algn="r"/>
            <a:r>
              <a:rPr lang="fr-FR" sz="1157" b="1" cap="all">
                <a:solidFill>
                  <a:schemeClr val="bg1"/>
                </a:solidFill>
              </a:rPr>
              <a:t>associatives statutaires</a:t>
            </a:r>
          </a:p>
          <a:p>
            <a:pPr algn="r"/>
            <a:r>
              <a:rPr lang="fr-FR" sz="890" i="1" cap="all">
                <a:solidFill>
                  <a:schemeClr val="bg1"/>
                </a:solidFill>
              </a:rPr>
              <a:t>THIBAUD DELAUNAY – SDJES16 - DDVA</a:t>
            </a:r>
            <a:endParaRPr lang="fr-FR" sz="935" i="1" cap="all">
              <a:solidFill>
                <a:schemeClr val="bg1"/>
              </a:solidFill>
            </a:endParaRPr>
          </a:p>
        </p:txBody>
      </p:sp>
      <p:sp>
        <p:nvSpPr>
          <p:cNvPr id="9" name="ZoneTexte 8">
            <a:extLst>
              <a:ext uri="{FF2B5EF4-FFF2-40B4-BE49-F238E27FC236}">
                <a16:creationId xmlns:a16="http://schemas.microsoft.com/office/drawing/2014/main" id="{F567DFC4-FC0D-44A0-185A-731D35EB931C}"/>
              </a:ext>
            </a:extLst>
          </p:cNvPr>
          <p:cNvSpPr txBox="1"/>
          <p:nvPr/>
        </p:nvSpPr>
        <p:spPr>
          <a:xfrm>
            <a:off x="3410718" y="3016658"/>
            <a:ext cx="2287800" cy="407356"/>
          </a:xfrm>
          <a:prstGeom prst="rect">
            <a:avLst/>
          </a:prstGeom>
          <a:noFill/>
        </p:spPr>
        <p:txBody>
          <a:bodyPr wrap="square" rtlCol="0">
            <a:spAutoFit/>
          </a:bodyPr>
          <a:lstStyle/>
          <a:p>
            <a:pPr algn="r"/>
            <a:r>
              <a:rPr lang="fr-FR" sz="1157" b="1" cap="all">
                <a:solidFill>
                  <a:schemeClr val="bg1"/>
                </a:solidFill>
              </a:rPr>
              <a:t>Bénévolat et SA valorisation </a:t>
            </a:r>
          </a:p>
          <a:p>
            <a:pPr algn="r"/>
            <a:r>
              <a:rPr lang="fr-FR" sz="890" i="1" cap="all">
                <a:solidFill>
                  <a:schemeClr val="bg1"/>
                </a:solidFill>
              </a:rPr>
              <a:t>SYLVAIN COLMAR – FCOL – GUID’ASSO16</a:t>
            </a:r>
          </a:p>
        </p:txBody>
      </p:sp>
      <p:sp>
        <p:nvSpPr>
          <p:cNvPr id="10" name="ZoneTexte 9">
            <a:extLst>
              <a:ext uri="{FF2B5EF4-FFF2-40B4-BE49-F238E27FC236}">
                <a16:creationId xmlns:a16="http://schemas.microsoft.com/office/drawing/2014/main" id="{5BC70F7E-EF47-2391-C031-89FE5050614A}"/>
              </a:ext>
            </a:extLst>
          </p:cNvPr>
          <p:cNvSpPr txBox="1"/>
          <p:nvPr/>
        </p:nvSpPr>
        <p:spPr>
          <a:xfrm>
            <a:off x="3410719" y="5383855"/>
            <a:ext cx="2287800" cy="585417"/>
          </a:xfrm>
          <a:prstGeom prst="rect">
            <a:avLst/>
          </a:prstGeom>
          <a:noFill/>
        </p:spPr>
        <p:txBody>
          <a:bodyPr wrap="square" rtlCol="0">
            <a:spAutoFit/>
          </a:bodyPr>
          <a:lstStyle/>
          <a:p>
            <a:pPr algn="r"/>
            <a:r>
              <a:rPr lang="fr-FR" sz="1157" b="1" cap="all">
                <a:solidFill>
                  <a:schemeClr val="bg1"/>
                </a:solidFill>
              </a:rPr>
              <a:t>Dons, mécénat,</a:t>
            </a:r>
          </a:p>
          <a:p>
            <a:pPr algn="r"/>
            <a:r>
              <a:rPr lang="fr-FR" sz="1157" b="1" cap="all">
                <a:solidFill>
                  <a:schemeClr val="bg1"/>
                </a:solidFill>
              </a:rPr>
              <a:t>NOUVEAUTÉS DE DÉCLARATION</a:t>
            </a:r>
          </a:p>
          <a:p>
            <a:pPr algn="r"/>
            <a:r>
              <a:rPr lang="fr-FR" sz="890" i="1" cap="all">
                <a:solidFill>
                  <a:schemeClr val="bg1"/>
                </a:solidFill>
              </a:rPr>
              <a:t>THIERRY BORDAS – CDOS – GUID’ASSO16</a:t>
            </a:r>
          </a:p>
        </p:txBody>
      </p:sp>
      <p:sp>
        <p:nvSpPr>
          <p:cNvPr id="12" name="ZoneTexte 11">
            <a:extLst>
              <a:ext uri="{FF2B5EF4-FFF2-40B4-BE49-F238E27FC236}">
                <a16:creationId xmlns:a16="http://schemas.microsoft.com/office/drawing/2014/main" id="{597AAEC1-EDE1-E304-2372-632A8B141CB3}"/>
              </a:ext>
            </a:extLst>
          </p:cNvPr>
          <p:cNvSpPr txBox="1"/>
          <p:nvPr/>
        </p:nvSpPr>
        <p:spPr>
          <a:xfrm>
            <a:off x="3102296" y="4767885"/>
            <a:ext cx="2596224" cy="585417"/>
          </a:xfrm>
          <a:prstGeom prst="rect">
            <a:avLst/>
          </a:prstGeom>
          <a:noFill/>
        </p:spPr>
        <p:txBody>
          <a:bodyPr wrap="square" rtlCol="0">
            <a:spAutoFit/>
          </a:bodyPr>
          <a:lstStyle/>
          <a:p>
            <a:pPr algn="r"/>
            <a:r>
              <a:rPr lang="fr-FR" sz="1157" b="1" cap="all">
                <a:solidFill>
                  <a:schemeClr val="bg1"/>
                </a:solidFill>
              </a:rPr>
              <a:t>Organisation manifestations</a:t>
            </a:r>
          </a:p>
          <a:p>
            <a:pPr algn="r"/>
            <a:r>
              <a:rPr lang="fr-FR" sz="1157" b="1" cap="all">
                <a:solidFill>
                  <a:schemeClr val="bg1"/>
                </a:solidFill>
              </a:rPr>
              <a:t>(responsabilité et assurance…)</a:t>
            </a:r>
          </a:p>
          <a:p>
            <a:pPr algn="r"/>
            <a:r>
              <a:rPr lang="fr-FR" sz="890" i="1" cap="all">
                <a:solidFill>
                  <a:schemeClr val="bg1"/>
                </a:solidFill>
              </a:rPr>
              <a:t>THIBAUD DELAUNAY – SDJES16 - DDVA</a:t>
            </a:r>
          </a:p>
        </p:txBody>
      </p:sp>
      <p:sp>
        <p:nvSpPr>
          <p:cNvPr id="13" name="ZoneTexte 12">
            <a:extLst>
              <a:ext uri="{FF2B5EF4-FFF2-40B4-BE49-F238E27FC236}">
                <a16:creationId xmlns:a16="http://schemas.microsoft.com/office/drawing/2014/main" id="{D3BBB4E0-7CA9-82DE-CD3B-AFF0B5DAF324}"/>
              </a:ext>
            </a:extLst>
          </p:cNvPr>
          <p:cNvSpPr txBox="1"/>
          <p:nvPr/>
        </p:nvSpPr>
        <p:spPr>
          <a:xfrm>
            <a:off x="3269527" y="4255392"/>
            <a:ext cx="2428992" cy="407356"/>
          </a:xfrm>
          <a:prstGeom prst="rect">
            <a:avLst/>
          </a:prstGeom>
          <a:noFill/>
        </p:spPr>
        <p:txBody>
          <a:bodyPr wrap="square" rtlCol="0">
            <a:spAutoFit/>
          </a:bodyPr>
          <a:lstStyle/>
          <a:p>
            <a:pPr algn="r"/>
            <a:r>
              <a:rPr lang="fr-FR" sz="1157" b="1" cap="all">
                <a:solidFill>
                  <a:schemeClr val="bg1"/>
                </a:solidFill>
              </a:rPr>
              <a:t>1er emploi / Gestion de l’emploi</a:t>
            </a:r>
          </a:p>
          <a:p>
            <a:pPr algn="r"/>
            <a:r>
              <a:rPr lang="fr-FR" sz="890" i="1" cap="all">
                <a:solidFill>
                  <a:schemeClr val="bg1"/>
                </a:solidFill>
              </a:rPr>
              <a:t>QUENTIN BALLOUT – APSL16 – GUID’ASSO16</a:t>
            </a:r>
          </a:p>
        </p:txBody>
      </p:sp>
      <p:sp>
        <p:nvSpPr>
          <p:cNvPr id="14" name="ZoneTexte 13">
            <a:extLst>
              <a:ext uri="{FF2B5EF4-FFF2-40B4-BE49-F238E27FC236}">
                <a16:creationId xmlns:a16="http://schemas.microsoft.com/office/drawing/2014/main" id="{CC51F088-7875-1492-D046-CAC9A485A05F}"/>
              </a:ext>
            </a:extLst>
          </p:cNvPr>
          <p:cNvSpPr txBox="1"/>
          <p:nvPr/>
        </p:nvSpPr>
        <p:spPr>
          <a:xfrm>
            <a:off x="3410718" y="3633976"/>
            <a:ext cx="2287800" cy="407356"/>
          </a:xfrm>
          <a:prstGeom prst="rect">
            <a:avLst/>
          </a:prstGeom>
          <a:noFill/>
        </p:spPr>
        <p:txBody>
          <a:bodyPr wrap="square" rtlCol="0">
            <a:spAutoFit/>
          </a:bodyPr>
          <a:lstStyle/>
          <a:p>
            <a:pPr algn="r"/>
            <a:r>
              <a:rPr lang="fr-FR" sz="1157" b="1" cap="all">
                <a:solidFill>
                  <a:schemeClr val="bg1"/>
                </a:solidFill>
              </a:rPr>
              <a:t> Compte asso ET Subventions</a:t>
            </a:r>
          </a:p>
          <a:p>
            <a:pPr algn="r"/>
            <a:r>
              <a:rPr lang="fr-FR" sz="890" i="1" cap="all">
                <a:solidFill>
                  <a:schemeClr val="bg1"/>
                </a:solidFill>
              </a:rPr>
              <a:t>      THIERRY BORDAS – CDOS – GUID’ASSO16</a:t>
            </a:r>
          </a:p>
        </p:txBody>
      </p:sp>
    </p:spTree>
    <p:extLst>
      <p:ext uri="{BB962C8B-B14F-4D97-AF65-F5344CB8AC3E}">
        <p14:creationId xmlns:p14="http://schemas.microsoft.com/office/powerpoint/2010/main" val="300221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 name="Group 5"/>
          <p:cNvGrpSpPr/>
          <p:nvPr/>
        </p:nvGrpSpPr>
        <p:grpSpPr>
          <a:xfrm>
            <a:off x="3415313" y="2149976"/>
            <a:ext cx="567537" cy="567217"/>
            <a:chOff x="2390040" y="2415240"/>
            <a:chExt cx="637560" cy="637200"/>
          </a:xfrm>
        </p:grpSpPr>
        <p:sp>
          <p:nvSpPr>
            <p:cNvPr id="301" name="CustomShape 6"/>
            <p:cNvSpPr/>
            <p:nvPr/>
          </p:nvSpPr>
          <p:spPr>
            <a:xfrm>
              <a:off x="2390040" y="2415240"/>
              <a:ext cx="637560" cy="6372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sp>
        <p:pic>
          <p:nvPicPr>
            <p:cNvPr id="302" name="Graphique 22" descr="Smartphone"/>
            <p:cNvPicPr/>
            <p:nvPr/>
          </p:nvPicPr>
          <p:blipFill>
            <a:blip r:embed="rId3"/>
            <a:stretch/>
          </p:blipFill>
          <p:spPr>
            <a:xfrm rot="10800000">
              <a:off x="2505600" y="2532600"/>
              <a:ext cx="404280" cy="404280"/>
            </a:xfrm>
            <a:prstGeom prst="rect">
              <a:avLst/>
            </a:prstGeom>
            <a:ln w="0">
              <a:noFill/>
            </a:ln>
          </p:spPr>
        </p:pic>
      </p:grpSp>
      <p:grpSp>
        <p:nvGrpSpPr>
          <p:cNvPr id="303" name="Group 7"/>
          <p:cNvGrpSpPr/>
          <p:nvPr/>
        </p:nvGrpSpPr>
        <p:grpSpPr>
          <a:xfrm>
            <a:off x="4881105" y="2149976"/>
            <a:ext cx="567537" cy="567217"/>
            <a:chOff x="4036680" y="2415240"/>
            <a:chExt cx="637560" cy="637200"/>
          </a:xfrm>
        </p:grpSpPr>
        <p:sp>
          <p:nvSpPr>
            <p:cNvPr id="304" name="CustomShape 8"/>
            <p:cNvSpPr/>
            <p:nvPr/>
          </p:nvSpPr>
          <p:spPr>
            <a:xfrm>
              <a:off x="4036680" y="2415240"/>
              <a:ext cx="637560" cy="6372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sp>
        <p:pic>
          <p:nvPicPr>
            <p:cNvPr id="305" name="Graphique 25" descr="Adresse de courrier"/>
            <p:cNvPicPr/>
            <p:nvPr/>
          </p:nvPicPr>
          <p:blipFill>
            <a:blip r:embed="rId4"/>
            <a:stretch/>
          </p:blipFill>
          <p:spPr>
            <a:xfrm>
              <a:off x="4153320" y="2531880"/>
              <a:ext cx="404280" cy="404280"/>
            </a:xfrm>
            <a:prstGeom prst="rect">
              <a:avLst/>
            </a:prstGeom>
            <a:ln w="0">
              <a:noFill/>
            </a:ln>
          </p:spPr>
        </p:pic>
      </p:grpSp>
      <p:grpSp>
        <p:nvGrpSpPr>
          <p:cNvPr id="306" name="Group 9"/>
          <p:cNvGrpSpPr/>
          <p:nvPr/>
        </p:nvGrpSpPr>
        <p:grpSpPr>
          <a:xfrm>
            <a:off x="6160067" y="2160231"/>
            <a:ext cx="567537" cy="567217"/>
            <a:chOff x="5473440" y="2426760"/>
            <a:chExt cx="637560" cy="637200"/>
          </a:xfrm>
        </p:grpSpPr>
        <p:sp>
          <p:nvSpPr>
            <p:cNvPr id="307" name="CustomShape 10"/>
            <p:cNvSpPr/>
            <p:nvPr/>
          </p:nvSpPr>
          <p:spPr>
            <a:xfrm>
              <a:off x="5473440" y="2426760"/>
              <a:ext cx="637560" cy="6372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sp>
        <p:pic>
          <p:nvPicPr>
            <p:cNvPr id="308" name="Graphique 28" descr="Désactiver le haut-parleur"/>
            <p:cNvPicPr/>
            <p:nvPr/>
          </p:nvPicPr>
          <p:blipFill>
            <a:blip r:embed="rId5"/>
            <a:stretch/>
          </p:blipFill>
          <p:spPr>
            <a:xfrm>
              <a:off x="5590080" y="2545920"/>
              <a:ext cx="404280" cy="404280"/>
            </a:xfrm>
            <a:prstGeom prst="rect">
              <a:avLst/>
            </a:prstGeom>
            <a:ln w="0">
              <a:noFill/>
            </a:ln>
          </p:spPr>
        </p:pic>
      </p:grpSp>
      <p:grpSp>
        <p:nvGrpSpPr>
          <p:cNvPr id="309" name="Group 11"/>
          <p:cNvGrpSpPr/>
          <p:nvPr/>
        </p:nvGrpSpPr>
        <p:grpSpPr>
          <a:xfrm>
            <a:off x="7675850" y="2165359"/>
            <a:ext cx="567537" cy="567217"/>
            <a:chOff x="7176240" y="2432520"/>
            <a:chExt cx="637560" cy="637200"/>
          </a:xfrm>
        </p:grpSpPr>
        <p:sp>
          <p:nvSpPr>
            <p:cNvPr id="310" name="CustomShape 12"/>
            <p:cNvSpPr/>
            <p:nvPr/>
          </p:nvSpPr>
          <p:spPr>
            <a:xfrm>
              <a:off x="7176240" y="2432520"/>
              <a:ext cx="637560" cy="6372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sp>
        <p:pic>
          <p:nvPicPr>
            <p:cNvPr id="311" name="Graphique 31" descr="Main levée"/>
            <p:cNvPicPr/>
            <p:nvPr/>
          </p:nvPicPr>
          <p:blipFill>
            <a:blip r:embed="rId6"/>
            <a:stretch/>
          </p:blipFill>
          <p:spPr>
            <a:xfrm>
              <a:off x="7292880" y="2548800"/>
              <a:ext cx="404280" cy="404280"/>
            </a:xfrm>
            <a:prstGeom prst="rect">
              <a:avLst/>
            </a:prstGeom>
            <a:ln w="0">
              <a:noFill/>
            </a:ln>
          </p:spPr>
        </p:pic>
      </p:grpSp>
      <p:sp>
        <p:nvSpPr>
          <p:cNvPr id="312" name="CustomShape 13"/>
          <p:cNvSpPr/>
          <p:nvPr/>
        </p:nvSpPr>
        <p:spPr>
          <a:xfrm>
            <a:off x="3004482" y="2759174"/>
            <a:ext cx="1385996" cy="590653"/>
          </a:xfrm>
          <a:prstGeom prst="rect">
            <a:avLst/>
          </a:prstGeom>
          <a:noFill/>
          <a:ln w="0">
            <a:noFill/>
          </a:ln>
        </p:spPr>
        <p:style>
          <a:lnRef idx="0">
            <a:scrgbClr r="0" g="0" b="0"/>
          </a:lnRef>
          <a:fillRef idx="0">
            <a:scrgbClr r="0" g="0" b="0"/>
          </a:fillRef>
          <a:effectRef idx="0">
            <a:scrgbClr r="0" g="0" b="0"/>
          </a:effectRef>
          <a:fontRef idx="minor"/>
        </p:style>
        <p:txBody>
          <a:bodyPr lIns="80115" tIns="40058" rIns="80115" bIns="40058">
            <a:spAutoFit/>
          </a:bodyPr>
          <a:lstStyle/>
          <a:p>
            <a:pPr algn="ctr">
              <a:lnSpc>
                <a:spcPct val="100000"/>
              </a:lnSpc>
            </a:pPr>
            <a:r>
              <a:rPr lang="fr-FR" sz="1104" b="1" spc="-1">
                <a:solidFill>
                  <a:srgbClr val="EC6607"/>
                </a:solidFill>
                <a:latin typeface="Calibri"/>
                <a:ea typeface="DejaVu Sans"/>
              </a:rPr>
              <a:t>Mettre en sourdine / Eteindre </a:t>
            </a:r>
            <a:r>
              <a:rPr lang="fr-FR" sz="1104" spc="-1">
                <a:solidFill>
                  <a:srgbClr val="000000"/>
                </a:solidFill>
                <a:latin typeface="Calibri"/>
                <a:ea typeface="DejaVu Sans"/>
              </a:rPr>
              <a:t>votre téléphone portable</a:t>
            </a:r>
            <a:endParaRPr lang="fr-FR" sz="1104" spc="-1">
              <a:latin typeface="Arial"/>
            </a:endParaRPr>
          </a:p>
        </p:txBody>
      </p:sp>
      <p:sp>
        <p:nvSpPr>
          <p:cNvPr id="313" name="CustomShape 14"/>
          <p:cNvSpPr/>
          <p:nvPr/>
        </p:nvSpPr>
        <p:spPr>
          <a:xfrm>
            <a:off x="4747152" y="2733217"/>
            <a:ext cx="835443" cy="590653"/>
          </a:xfrm>
          <a:prstGeom prst="rect">
            <a:avLst/>
          </a:prstGeom>
          <a:noFill/>
          <a:ln w="0">
            <a:noFill/>
          </a:ln>
        </p:spPr>
        <p:style>
          <a:lnRef idx="0">
            <a:scrgbClr r="0" g="0" b="0"/>
          </a:lnRef>
          <a:fillRef idx="0">
            <a:scrgbClr r="0" g="0" b="0"/>
          </a:fillRef>
          <a:effectRef idx="0">
            <a:scrgbClr r="0" g="0" b="0"/>
          </a:effectRef>
          <a:fontRef idx="minor"/>
        </p:style>
        <p:txBody>
          <a:bodyPr lIns="80115" tIns="40058" rIns="80115" bIns="40058">
            <a:spAutoFit/>
          </a:bodyPr>
          <a:lstStyle/>
          <a:p>
            <a:pPr algn="ctr">
              <a:lnSpc>
                <a:spcPct val="100000"/>
              </a:lnSpc>
            </a:pPr>
            <a:r>
              <a:rPr lang="fr-FR" sz="1104" b="1" spc="-1">
                <a:solidFill>
                  <a:srgbClr val="ED6707"/>
                </a:solidFill>
                <a:latin typeface="Calibri"/>
                <a:ea typeface="DejaVu Sans"/>
              </a:rPr>
              <a:t>Désactiver</a:t>
            </a:r>
            <a:r>
              <a:rPr lang="fr-FR" sz="1104" spc="-1">
                <a:solidFill>
                  <a:srgbClr val="000000"/>
                </a:solidFill>
                <a:latin typeface="Calibri"/>
                <a:ea typeface="DejaVu Sans"/>
              </a:rPr>
              <a:t> votre messagerie</a:t>
            </a:r>
            <a:endParaRPr lang="fr-FR" sz="1104" spc="-1">
              <a:latin typeface="Arial"/>
            </a:endParaRPr>
          </a:p>
        </p:txBody>
      </p:sp>
      <p:sp>
        <p:nvSpPr>
          <p:cNvPr id="314" name="CustomShape 15"/>
          <p:cNvSpPr/>
          <p:nvPr/>
        </p:nvSpPr>
        <p:spPr>
          <a:xfrm>
            <a:off x="5928693" y="2732896"/>
            <a:ext cx="1059766" cy="760572"/>
          </a:xfrm>
          <a:prstGeom prst="rect">
            <a:avLst/>
          </a:prstGeom>
          <a:noFill/>
          <a:ln w="0">
            <a:noFill/>
          </a:ln>
        </p:spPr>
        <p:style>
          <a:lnRef idx="0">
            <a:scrgbClr r="0" g="0" b="0"/>
          </a:lnRef>
          <a:fillRef idx="0">
            <a:scrgbClr r="0" g="0" b="0"/>
          </a:fillRef>
          <a:effectRef idx="0">
            <a:scrgbClr r="0" g="0" b="0"/>
          </a:effectRef>
          <a:fontRef idx="minor"/>
        </p:style>
        <p:txBody>
          <a:bodyPr lIns="80115" tIns="40058" rIns="80115" bIns="40058">
            <a:spAutoFit/>
          </a:bodyPr>
          <a:lstStyle/>
          <a:p>
            <a:pPr algn="ctr">
              <a:lnSpc>
                <a:spcPct val="100000"/>
              </a:lnSpc>
            </a:pPr>
            <a:r>
              <a:rPr lang="fr-FR" sz="1104" b="1" spc="-1">
                <a:solidFill>
                  <a:srgbClr val="ED6707"/>
                </a:solidFill>
                <a:latin typeface="Calibri"/>
                <a:ea typeface="DejaVu Sans"/>
              </a:rPr>
              <a:t>Couper</a:t>
            </a:r>
            <a:r>
              <a:rPr lang="fr-FR" sz="1104" spc="-1">
                <a:solidFill>
                  <a:srgbClr val="000000"/>
                </a:solidFill>
                <a:latin typeface="Calibri"/>
                <a:ea typeface="DejaVu Sans"/>
              </a:rPr>
              <a:t> votre micro si votre environnement est bruyant</a:t>
            </a:r>
            <a:endParaRPr lang="fr-FR" sz="1104" spc="-1">
              <a:latin typeface="Arial"/>
            </a:endParaRPr>
          </a:p>
        </p:txBody>
      </p:sp>
      <p:sp>
        <p:nvSpPr>
          <p:cNvPr id="315" name="CustomShape 16"/>
          <p:cNvSpPr/>
          <p:nvPr/>
        </p:nvSpPr>
        <p:spPr>
          <a:xfrm>
            <a:off x="7334129" y="2875706"/>
            <a:ext cx="1144368" cy="760572"/>
          </a:xfrm>
          <a:prstGeom prst="rect">
            <a:avLst/>
          </a:prstGeom>
          <a:noFill/>
          <a:ln w="0">
            <a:noFill/>
          </a:ln>
        </p:spPr>
        <p:style>
          <a:lnRef idx="0">
            <a:scrgbClr r="0" g="0" b="0"/>
          </a:lnRef>
          <a:fillRef idx="0">
            <a:scrgbClr r="0" g="0" b="0"/>
          </a:fillRef>
          <a:effectRef idx="0">
            <a:scrgbClr r="0" g="0" b="0"/>
          </a:effectRef>
          <a:fontRef idx="minor"/>
        </p:style>
        <p:txBody>
          <a:bodyPr lIns="80115" tIns="40058" rIns="80115" bIns="40058">
            <a:spAutoFit/>
          </a:bodyPr>
          <a:lstStyle/>
          <a:p>
            <a:pPr algn="ctr">
              <a:lnSpc>
                <a:spcPct val="100000"/>
              </a:lnSpc>
            </a:pPr>
            <a:r>
              <a:rPr lang="fr-FR" sz="1104" b="1" spc="-1">
                <a:solidFill>
                  <a:srgbClr val="ED6707"/>
                </a:solidFill>
                <a:latin typeface="Calibri"/>
                <a:ea typeface="DejaVu Sans"/>
              </a:rPr>
              <a:t>Utiliser</a:t>
            </a:r>
            <a:r>
              <a:rPr lang="fr-FR" sz="1104" spc="-1">
                <a:solidFill>
                  <a:srgbClr val="000000"/>
                </a:solidFill>
                <a:latin typeface="Calibri"/>
                <a:ea typeface="DejaVu Sans"/>
              </a:rPr>
              <a:t> le statut</a:t>
            </a:r>
            <a:endParaRPr lang="fr-FR" sz="1104" spc="-1">
              <a:latin typeface="Arial"/>
            </a:endParaRPr>
          </a:p>
          <a:p>
            <a:pPr algn="ctr">
              <a:lnSpc>
                <a:spcPct val="100000"/>
              </a:lnSpc>
            </a:pPr>
            <a:r>
              <a:rPr lang="fr-FR" sz="1104" spc="-1">
                <a:solidFill>
                  <a:srgbClr val="000000"/>
                </a:solidFill>
                <a:latin typeface="Calibri"/>
                <a:ea typeface="DejaVu Sans"/>
              </a:rPr>
              <a:t>« Main levée » quand vous avez une question</a:t>
            </a:r>
            <a:endParaRPr lang="fr-FR" sz="1104" spc="-1">
              <a:latin typeface="Arial"/>
            </a:endParaRPr>
          </a:p>
        </p:txBody>
      </p:sp>
      <p:sp>
        <p:nvSpPr>
          <p:cNvPr id="316" name="CustomShape 17"/>
          <p:cNvSpPr/>
          <p:nvPr/>
        </p:nvSpPr>
        <p:spPr>
          <a:xfrm>
            <a:off x="9475242" y="2165359"/>
            <a:ext cx="567537" cy="567217"/>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80115" tIns="40058" rIns="80115" bIns="40058" anchor="ctr">
            <a:noAutofit/>
          </a:bodyPr>
          <a:lstStyle/>
          <a:p>
            <a:pPr algn="ctr">
              <a:lnSpc>
                <a:spcPct val="100000"/>
              </a:lnSpc>
            </a:pPr>
            <a:r>
              <a:rPr lang="fr-FR" sz="953" b="1" spc="-1">
                <a:solidFill>
                  <a:srgbClr val="000000"/>
                </a:solidFill>
                <a:latin typeface="Calibri"/>
                <a:ea typeface="DejaVu Sans"/>
              </a:rPr>
              <a:t>A / B / C</a:t>
            </a:r>
            <a:endParaRPr lang="fr-FR" sz="953" spc="-1">
              <a:latin typeface="Arial"/>
            </a:endParaRPr>
          </a:p>
        </p:txBody>
      </p:sp>
      <p:sp>
        <p:nvSpPr>
          <p:cNvPr id="317" name="CustomShape 18"/>
          <p:cNvSpPr/>
          <p:nvPr/>
        </p:nvSpPr>
        <p:spPr>
          <a:xfrm>
            <a:off x="9186826" y="2764301"/>
            <a:ext cx="1144368" cy="760572"/>
          </a:xfrm>
          <a:prstGeom prst="rect">
            <a:avLst/>
          </a:prstGeom>
          <a:noFill/>
          <a:ln w="0">
            <a:noFill/>
          </a:ln>
        </p:spPr>
        <p:style>
          <a:lnRef idx="0">
            <a:scrgbClr r="0" g="0" b="0"/>
          </a:lnRef>
          <a:fillRef idx="0">
            <a:scrgbClr r="0" g="0" b="0"/>
          </a:fillRef>
          <a:effectRef idx="0">
            <a:scrgbClr r="0" g="0" b="0"/>
          </a:effectRef>
          <a:fontRef idx="minor"/>
        </p:style>
        <p:txBody>
          <a:bodyPr lIns="80115" tIns="40058" rIns="80115" bIns="40058">
            <a:spAutoFit/>
          </a:bodyPr>
          <a:lstStyle/>
          <a:p>
            <a:pPr algn="ctr">
              <a:lnSpc>
                <a:spcPct val="100000"/>
              </a:lnSpc>
            </a:pPr>
            <a:r>
              <a:rPr lang="fr-FR" sz="1104" b="1" spc="-1">
                <a:solidFill>
                  <a:srgbClr val="ED6707"/>
                </a:solidFill>
                <a:latin typeface="Calibri"/>
                <a:ea typeface="DejaVu Sans"/>
              </a:rPr>
              <a:t>Renommer</a:t>
            </a:r>
            <a:r>
              <a:rPr lang="fr-FR" sz="1104" spc="-1">
                <a:solidFill>
                  <a:srgbClr val="000000"/>
                </a:solidFill>
                <a:latin typeface="Calibri"/>
                <a:ea typeface="DejaVu Sans"/>
              </a:rPr>
              <a:t> en haut à droite : avec votre NOM Prénom</a:t>
            </a:r>
            <a:endParaRPr lang="fr-FR" sz="1104" spc="-1">
              <a:latin typeface="Arial"/>
            </a:endParaRPr>
          </a:p>
        </p:txBody>
      </p:sp>
      <p:grpSp>
        <p:nvGrpSpPr>
          <p:cNvPr id="318" name="Group 19"/>
          <p:cNvGrpSpPr/>
          <p:nvPr/>
        </p:nvGrpSpPr>
        <p:grpSpPr>
          <a:xfrm>
            <a:off x="1899851" y="2159590"/>
            <a:ext cx="567537" cy="567217"/>
            <a:chOff x="687600" y="2426040"/>
            <a:chExt cx="637560" cy="637200"/>
          </a:xfrm>
        </p:grpSpPr>
        <p:sp>
          <p:nvSpPr>
            <p:cNvPr id="319" name="CustomShape 20"/>
            <p:cNvSpPr/>
            <p:nvPr/>
          </p:nvSpPr>
          <p:spPr>
            <a:xfrm>
              <a:off x="687600" y="2426040"/>
              <a:ext cx="637560" cy="637200"/>
            </a:xfrm>
            <a:prstGeom prst="roundRect">
              <a:avLst>
                <a:gd name="adj" fmla="val 16667"/>
              </a:avLst>
            </a:prstGeom>
            <a:solidFill>
              <a:srgbClr val="FFFFFF"/>
            </a:solidFill>
            <a:ln>
              <a:solidFill>
                <a:srgbClr val="000000"/>
              </a:solidFill>
            </a:ln>
          </p:spPr>
          <p:style>
            <a:lnRef idx="2">
              <a:schemeClr val="dk1"/>
            </a:lnRef>
            <a:fillRef idx="1">
              <a:schemeClr val="lt1"/>
            </a:fillRef>
            <a:effectRef idx="0">
              <a:schemeClr val="dk1"/>
            </a:effectRef>
            <a:fontRef idx="minor"/>
          </p:style>
        </p:sp>
        <p:pic>
          <p:nvPicPr>
            <p:cNvPr id="320" name="Image 40"/>
            <p:cNvPicPr/>
            <p:nvPr/>
          </p:nvPicPr>
          <p:blipFill>
            <a:blip r:embed="rId7"/>
            <a:stretch/>
          </p:blipFill>
          <p:spPr>
            <a:xfrm>
              <a:off x="817200" y="2484000"/>
              <a:ext cx="380160" cy="521640"/>
            </a:xfrm>
            <a:prstGeom prst="rect">
              <a:avLst/>
            </a:prstGeom>
            <a:ln w="0">
              <a:noFill/>
            </a:ln>
          </p:spPr>
        </p:pic>
      </p:grpSp>
      <p:sp>
        <p:nvSpPr>
          <p:cNvPr id="321" name="CustomShape 21"/>
          <p:cNvSpPr/>
          <p:nvPr/>
        </p:nvSpPr>
        <p:spPr>
          <a:xfrm>
            <a:off x="1490621" y="2779042"/>
            <a:ext cx="1385996" cy="420735"/>
          </a:xfrm>
          <a:prstGeom prst="rect">
            <a:avLst/>
          </a:prstGeom>
          <a:noFill/>
          <a:ln w="0">
            <a:noFill/>
          </a:ln>
        </p:spPr>
        <p:style>
          <a:lnRef idx="0">
            <a:scrgbClr r="0" g="0" b="0"/>
          </a:lnRef>
          <a:fillRef idx="0">
            <a:scrgbClr r="0" g="0" b="0"/>
          </a:fillRef>
          <a:effectRef idx="0">
            <a:scrgbClr r="0" g="0" b="0"/>
          </a:effectRef>
          <a:fontRef idx="minor"/>
        </p:style>
        <p:txBody>
          <a:bodyPr lIns="80115" tIns="40058" rIns="80115" bIns="40058">
            <a:spAutoFit/>
          </a:bodyPr>
          <a:lstStyle/>
          <a:p>
            <a:pPr algn="ctr">
              <a:lnSpc>
                <a:spcPct val="100000"/>
              </a:lnSpc>
            </a:pPr>
            <a:r>
              <a:rPr lang="fr-FR" sz="1104" b="1" spc="-1">
                <a:solidFill>
                  <a:srgbClr val="EC6607"/>
                </a:solidFill>
                <a:latin typeface="Calibri"/>
                <a:ea typeface="DejaVu Sans"/>
              </a:rPr>
              <a:t>DYLAN CRIFAR </a:t>
            </a:r>
            <a:r>
              <a:rPr lang="fr-FR" sz="1104" spc="-1">
                <a:solidFill>
                  <a:srgbClr val="000000"/>
                </a:solidFill>
                <a:latin typeface="Calibri"/>
                <a:ea typeface="DejaVu Sans"/>
              </a:rPr>
              <a:t>en soutien technique</a:t>
            </a:r>
            <a:endParaRPr lang="fr-FR" sz="1104" spc="-1">
              <a:latin typeface="Arial"/>
            </a:endParaRPr>
          </a:p>
        </p:txBody>
      </p:sp>
      <p:pic>
        <p:nvPicPr>
          <p:cNvPr id="322" name="Image 42"/>
          <p:cNvPicPr/>
          <p:nvPr/>
        </p:nvPicPr>
        <p:blipFill>
          <a:blip r:embed="rId8"/>
          <a:stretch/>
        </p:blipFill>
        <p:spPr>
          <a:xfrm>
            <a:off x="1674566" y="3668003"/>
            <a:ext cx="8228171" cy="440955"/>
          </a:xfrm>
          <a:prstGeom prst="rect">
            <a:avLst/>
          </a:prstGeom>
          <a:ln w="0">
            <a:noFill/>
          </a:ln>
        </p:spPr>
      </p:pic>
      <p:pic>
        <p:nvPicPr>
          <p:cNvPr id="323" name="Image 43" descr="Une image contenant texte&#10;&#10;Description générée automatiquement"/>
          <p:cNvPicPr/>
          <p:nvPr/>
        </p:nvPicPr>
        <p:blipFill>
          <a:blip r:embed="rId9"/>
          <a:stretch/>
        </p:blipFill>
        <p:spPr>
          <a:xfrm>
            <a:off x="7779679" y="5039578"/>
            <a:ext cx="2283289" cy="1419095"/>
          </a:xfrm>
          <a:prstGeom prst="rect">
            <a:avLst/>
          </a:prstGeom>
          <a:ln w="0">
            <a:noFill/>
          </a:ln>
        </p:spPr>
      </p:pic>
      <p:pic>
        <p:nvPicPr>
          <p:cNvPr id="324" name="Image 44" descr="Une image contenant texte&#10;&#10;Description générée automatiquement"/>
          <p:cNvPicPr/>
          <p:nvPr/>
        </p:nvPicPr>
        <p:blipFill>
          <a:blip r:embed="rId10"/>
          <a:stretch/>
        </p:blipFill>
        <p:spPr>
          <a:xfrm>
            <a:off x="4224839" y="4810448"/>
            <a:ext cx="2324268" cy="1868144"/>
          </a:xfrm>
          <a:prstGeom prst="rect">
            <a:avLst/>
          </a:prstGeom>
          <a:ln w="0">
            <a:solidFill>
              <a:schemeClr val="tx1"/>
            </a:solidFill>
          </a:ln>
        </p:spPr>
      </p:pic>
      <p:sp>
        <p:nvSpPr>
          <p:cNvPr id="325" name="CustomShape 22"/>
          <p:cNvSpPr/>
          <p:nvPr/>
        </p:nvSpPr>
        <p:spPr>
          <a:xfrm flipH="1">
            <a:off x="1993105" y="2614325"/>
            <a:ext cx="4381030" cy="1235059"/>
          </a:xfrm>
          <a:custGeom>
            <a:avLst/>
            <a:gdLst/>
            <a:ahLst/>
            <a:cxnLst/>
            <a:rect l="l" t="t" r="r" b="b"/>
            <a:pathLst>
              <a:path w="21600" h="21600">
                <a:moveTo>
                  <a:pt x="0" y="0"/>
                </a:moveTo>
                <a:lnTo>
                  <a:pt x="21600" y="21600"/>
                </a:lnTo>
              </a:path>
            </a:pathLst>
          </a:custGeom>
          <a:noFill/>
          <a:ln w="76200">
            <a:solidFill>
              <a:srgbClr val="FF0000"/>
            </a:solidFill>
            <a:tailEnd type="triangle" w="med" len="med"/>
          </a:ln>
        </p:spPr>
        <p:style>
          <a:lnRef idx="1">
            <a:schemeClr val="accent1"/>
          </a:lnRef>
          <a:fillRef idx="0">
            <a:schemeClr val="accent1"/>
          </a:fillRef>
          <a:effectRef idx="0">
            <a:schemeClr val="accent1"/>
          </a:effectRef>
          <a:fontRef idx="minor"/>
        </p:style>
      </p:sp>
      <p:sp>
        <p:nvSpPr>
          <p:cNvPr id="326" name="CustomShape 23"/>
          <p:cNvSpPr/>
          <p:nvPr/>
        </p:nvSpPr>
        <p:spPr>
          <a:xfrm>
            <a:off x="7919080" y="2608236"/>
            <a:ext cx="1716072" cy="1120975"/>
          </a:xfrm>
          <a:custGeom>
            <a:avLst/>
            <a:gdLst/>
            <a:ahLst/>
            <a:cxnLst/>
            <a:rect l="l" t="t" r="r" b="b"/>
            <a:pathLst>
              <a:path w="21600" h="21600">
                <a:moveTo>
                  <a:pt x="0" y="0"/>
                </a:moveTo>
                <a:lnTo>
                  <a:pt x="21600" y="21600"/>
                </a:lnTo>
              </a:path>
            </a:pathLst>
          </a:custGeom>
          <a:noFill/>
          <a:ln w="76200">
            <a:solidFill>
              <a:srgbClr val="FF0000"/>
            </a:solidFill>
            <a:tailEnd type="triangle" w="med" len="med"/>
          </a:ln>
        </p:spPr>
        <p:style>
          <a:lnRef idx="1">
            <a:schemeClr val="accent1"/>
          </a:lnRef>
          <a:fillRef idx="0">
            <a:schemeClr val="accent1"/>
          </a:fillRef>
          <a:effectRef idx="0">
            <a:schemeClr val="accent1"/>
          </a:effectRef>
          <a:fontRef idx="minor"/>
        </p:style>
      </p:sp>
      <p:sp>
        <p:nvSpPr>
          <p:cNvPr id="327" name="CustomShape 24"/>
          <p:cNvSpPr/>
          <p:nvPr/>
        </p:nvSpPr>
        <p:spPr>
          <a:xfrm flipH="1">
            <a:off x="9290015" y="4047109"/>
            <a:ext cx="344496" cy="991829"/>
          </a:xfrm>
          <a:custGeom>
            <a:avLst/>
            <a:gdLst/>
            <a:ahLst/>
            <a:cxnLst/>
            <a:rect l="l" t="t" r="r" b="b"/>
            <a:pathLst>
              <a:path w="21600" h="21600">
                <a:moveTo>
                  <a:pt x="0" y="0"/>
                </a:moveTo>
                <a:lnTo>
                  <a:pt x="21600" y="21600"/>
                </a:lnTo>
              </a:path>
            </a:pathLst>
          </a:custGeom>
          <a:noFill/>
          <a:ln w="76200">
            <a:solidFill>
              <a:srgbClr val="FF0000"/>
            </a:solidFill>
            <a:tailEnd type="triangle" w="med" len="med"/>
          </a:ln>
        </p:spPr>
        <p:style>
          <a:lnRef idx="1">
            <a:schemeClr val="accent1"/>
          </a:lnRef>
          <a:fillRef idx="0">
            <a:schemeClr val="accent1"/>
          </a:fillRef>
          <a:effectRef idx="0">
            <a:schemeClr val="accent1"/>
          </a:effectRef>
          <a:fontRef idx="minor"/>
        </p:style>
      </p:sp>
      <p:sp>
        <p:nvSpPr>
          <p:cNvPr id="328" name="CustomShape 25"/>
          <p:cNvSpPr/>
          <p:nvPr/>
        </p:nvSpPr>
        <p:spPr>
          <a:xfrm flipH="1">
            <a:off x="5389997" y="2608236"/>
            <a:ext cx="2527801" cy="1275117"/>
          </a:xfrm>
          <a:custGeom>
            <a:avLst/>
            <a:gdLst/>
            <a:ahLst/>
            <a:cxnLst/>
            <a:rect l="l" t="t" r="r" b="b"/>
            <a:pathLst>
              <a:path w="21600" h="21600">
                <a:moveTo>
                  <a:pt x="0" y="0"/>
                </a:moveTo>
                <a:lnTo>
                  <a:pt x="21600" y="21600"/>
                </a:lnTo>
              </a:path>
            </a:pathLst>
          </a:custGeom>
          <a:noFill/>
          <a:ln w="76200">
            <a:solidFill>
              <a:srgbClr val="FF0000"/>
            </a:solidFill>
            <a:tailEnd type="triangle" w="med" len="med"/>
          </a:ln>
        </p:spPr>
        <p:style>
          <a:lnRef idx="1">
            <a:schemeClr val="accent1"/>
          </a:lnRef>
          <a:fillRef idx="0">
            <a:schemeClr val="accent1"/>
          </a:fillRef>
          <a:effectRef idx="0">
            <a:schemeClr val="accent1"/>
          </a:effectRef>
          <a:fontRef idx="minor"/>
        </p:style>
      </p:sp>
      <p:sp>
        <p:nvSpPr>
          <p:cNvPr id="329" name="CustomShape 26"/>
          <p:cNvSpPr/>
          <p:nvPr/>
        </p:nvSpPr>
        <p:spPr>
          <a:xfrm>
            <a:off x="5345453" y="3891365"/>
            <a:ext cx="7371" cy="787374"/>
          </a:xfrm>
          <a:custGeom>
            <a:avLst/>
            <a:gdLst/>
            <a:ahLst/>
            <a:cxnLst/>
            <a:rect l="l" t="t" r="r" b="b"/>
            <a:pathLst>
              <a:path w="21600" h="21600">
                <a:moveTo>
                  <a:pt x="0" y="0"/>
                </a:moveTo>
                <a:lnTo>
                  <a:pt x="21600" y="21600"/>
                </a:lnTo>
              </a:path>
            </a:pathLst>
          </a:custGeom>
          <a:noFill/>
          <a:ln w="76200">
            <a:solidFill>
              <a:srgbClr val="FF0000"/>
            </a:solidFill>
            <a:tailEnd type="triangle" w="med" len="med"/>
          </a:ln>
        </p:spPr>
        <p:style>
          <a:lnRef idx="1">
            <a:schemeClr val="accent1"/>
          </a:lnRef>
          <a:fillRef idx="0">
            <a:schemeClr val="accent1"/>
          </a:fillRef>
          <a:effectRef idx="0">
            <a:schemeClr val="accent1"/>
          </a:effectRef>
          <a:fontRef idx="minor"/>
        </p:style>
      </p:sp>
      <p:pic>
        <p:nvPicPr>
          <p:cNvPr id="6" name="Image 5" descr="Une image contenant logo&#10;&#10;Description générée automatiquement">
            <a:extLst>
              <a:ext uri="{FF2B5EF4-FFF2-40B4-BE49-F238E27FC236}">
                <a16:creationId xmlns:a16="http://schemas.microsoft.com/office/drawing/2014/main" id="{8F5778EB-41EA-901C-0BB2-7AFB9D47D6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124" y="210822"/>
            <a:ext cx="2724849" cy="992562"/>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A6E0A9B8-519A-8F08-CE5D-C1D7FDBF5D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6857" y="1203384"/>
            <a:ext cx="1798848" cy="8816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45C9ABD-0B89-350C-8193-1FFAC067B200}"/>
              </a:ext>
            </a:extLst>
          </p:cNvPr>
          <p:cNvPicPr>
            <a:picLocks noChangeAspect="1"/>
          </p:cNvPicPr>
          <p:nvPr/>
        </p:nvPicPr>
        <p:blipFill>
          <a:blip r:embed="rId3">
            <a:alphaModFix amt="38000"/>
            <a:extLst>
              <a:ext uri="{28A0092B-C50C-407E-A947-70E740481C1C}">
                <a14:useLocalDpi xmlns:a14="http://schemas.microsoft.com/office/drawing/2010/main" val="0"/>
              </a:ext>
            </a:extLst>
          </a:blip>
          <a:stretch>
            <a:fillRect/>
          </a:stretch>
        </p:blipFill>
        <p:spPr>
          <a:xfrm>
            <a:off x="7991475" y="978049"/>
            <a:ext cx="4200525" cy="4842785"/>
          </a:xfrm>
          <a:prstGeom prst="rect">
            <a:avLst/>
          </a:prstGeom>
        </p:spPr>
      </p:pic>
      <p:sp>
        <p:nvSpPr>
          <p:cNvPr id="2" name="Titre 1">
            <a:extLst>
              <a:ext uri="{FF2B5EF4-FFF2-40B4-BE49-F238E27FC236}">
                <a16:creationId xmlns:a16="http://schemas.microsoft.com/office/drawing/2014/main" id="{3A681B6A-3537-0302-6AA0-CA6A4D5F24CD}"/>
              </a:ext>
            </a:extLst>
          </p:cNvPr>
          <p:cNvSpPr txBox="1">
            <a:spLocks/>
          </p:cNvSpPr>
          <p:nvPr/>
        </p:nvSpPr>
        <p:spPr>
          <a:xfrm>
            <a:off x="1886726" y="2420123"/>
            <a:ext cx="8207437" cy="7837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FR" kern="1200">
                <a:solidFill>
                  <a:schemeClr val="accent2"/>
                </a:solidFill>
                <a:latin typeface="Arial Narrow" panose="020B0606020202030204" pitchFamily="34" charset="0"/>
                <a:ea typeface="+mj-ea"/>
                <a:cs typeface="+mj-cs"/>
              </a:rPr>
              <a:t>1</a:t>
            </a:r>
            <a:r>
              <a:rPr lang="fr-FR" kern="1200" baseline="30000">
                <a:solidFill>
                  <a:schemeClr val="accent2"/>
                </a:solidFill>
                <a:latin typeface="Arial Narrow" panose="020B0606020202030204" pitchFamily="34" charset="0"/>
                <a:ea typeface="+mj-ea"/>
                <a:cs typeface="+mj-cs"/>
              </a:rPr>
              <a:t>ER</a:t>
            </a:r>
            <a:r>
              <a:rPr lang="fr-FR" kern="1200">
                <a:solidFill>
                  <a:schemeClr val="accent2"/>
                </a:solidFill>
                <a:latin typeface="Arial Narrow" panose="020B0606020202030204" pitchFamily="34" charset="0"/>
                <a:ea typeface="+mj-ea"/>
                <a:cs typeface="+mj-cs"/>
              </a:rPr>
              <a:t> EMPLOI/GESTION DE L’EMPLOI</a:t>
            </a:r>
            <a:endParaRPr lang="fr-FR">
              <a:solidFill>
                <a:schemeClr val="accent2"/>
              </a:solidFill>
              <a:latin typeface="Arial Narrow" panose="020B0606020202030204" pitchFamily="34" charset="0"/>
            </a:endParaRPr>
          </a:p>
        </p:txBody>
      </p:sp>
      <p:sp>
        <p:nvSpPr>
          <p:cNvPr id="3" name="Sous-titre 2">
            <a:extLst>
              <a:ext uri="{FF2B5EF4-FFF2-40B4-BE49-F238E27FC236}">
                <a16:creationId xmlns:a16="http://schemas.microsoft.com/office/drawing/2014/main" id="{8C0707CA-8105-75E8-1D4A-6DBF28D9B8AF}"/>
              </a:ext>
            </a:extLst>
          </p:cNvPr>
          <p:cNvSpPr txBox="1">
            <a:spLocks/>
          </p:cNvSpPr>
          <p:nvPr/>
        </p:nvSpPr>
        <p:spPr>
          <a:xfrm>
            <a:off x="1615258" y="3836154"/>
            <a:ext cx="9852252" cy="11060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kern="1200">
                <a:solidFill>
                  <a:schemeClr val="tx1"/>
                </a:solidFill>
                <a:latin typeface="Arial Narrow" panose="020B0606020202030204" pitchFamily="34" charset="0"/>
                <a:ea typeface="+mn-ea"/>
                <a:cs typeface="+mn-cs"/>
              </a:rPr>
              <a:t>Animé par Quentin BALLOUT – Profession Sport et Loisirs de la Charente</a:t>
            </a:r>
          </a:p>
          <a:p>
            <a:pPr marL="0" indent="0">
              <a:buNone/>
            </a:pPr>
            <a:r>
              <a:rPr lang="fr-FR" sz="2400" kern="1200">
                <a:solidFill>
                  <a:schemeClr val="tx1"/>
                </a:solidFill>
                <a:latin typeface="Arial Narrow" panose="020B0606020202030204" pitchFamily="34" charset="0"/>
                <a:ea typeface="+mn-ea"/>
                <a:cs typeface="+mn-cs"/>
              </a:rPr>
              <a:t>Accompagnateur Guid’Asso « Spécialiste » Emploi </a:t>
            </a:r>
            <a:endParaRPr lang="fr-FR" sz="2400">
              <a:latin typeface="Arial Narrow" panose="020B0606020202030204" pitchFamily="34" charset="0"/>
            </a:endParaRPr>
          </a:p>
        </p:txBody>
      </p:sp>
      <p:pic>
        <p:nvPicPr>
          <p:cNvPr id="28" name="Image 27" descr="Une image contenant logo&#10;&#10;Description générée automatiquement">
            <a:extLst>
              <a:ext uri="{FF2B5EF4-FFF2-40B4-BE49-F238E27FC236}">
                <a16:creationId xmlns:a16="http://schemas.microsoft.com/office/drawing/2014/main" id="{B81486FF-6173-0CF6-9E2D-CD34CDE6F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72" y="107762"/>
            <a:ext cx="1957971" cy="713216"/>
          </a:xfrm>
          <a:prstGeom prst="rect">
            <a:avLst/>
          </a:prstGeom>
        </p:spPr>
      </p:pic>
      <p:pic>
        <p:nvPicPr>
          <p:cNvPr id="30" name="Image 29" descr="Une image contenant texte&#10;&#10;Description générée automatiquement">
            <a:extLst>
              <a:ext uri="{FF2B5EF4-FFF2-40B4-BE49-F238E27FC236}">
                <a16:creationId xmlns:a16="http://schemas.microsoft.com/office/drawing/2014/main" id="{B1590A68-F32B-1844-61B1-95094D955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539" y="843715"/>
            <a:ext cx="1395435" cy="683916"/>
          </a:xfrm>
          <a:prstGeom prst="rect">
            <a:avLst/>
          </a:prstGeom>
        </p:spPr>
      </p:pic>
      <p:pic>
        <p:nvPicPr>
          <p:cNvPr id="31" name="Image 30">
            <a:extLst>
              <a:ext uri="{FF2B5EF4-FFF2-40B4-BE49-F238E27FC236}">
                <a16:creationId xmlns:a16="http://schemas.microsoft.com/office/drawing/2014/main" id="{6A4963EC-ECE2-252D-6D9C-D4F313C080C5}"/>
              </a:ext>
            </a:extLst>
          </p:cNvPr>
          <p:cNvPicPr>
            <a:picLocks noChangeAspect="1"/>
          </p:cNvPicPr>
          <p:nvPr/>
        </p:nvPicPr>
        <p:blipFill>
          <a:blip r:embed="rId6"/>
          <a:stretch>
            <a:fillRect/>
          </a:stretch>
        </p:blipFill>
        <p:spPr>
          <a:xfrm>
            <a:off x="9185964" y="5767033"/>
            <a:ext cx="2919865" cy="927763"/>
          </a:xfrm>
          <a:prstGeom prst="rect">
            <a:avLst/>
          </a:prstGeom>
        </p:spPr>
      </p:pic>
      <p:cxnSp>
        <p:nvCxnSpPr>
          <p:cNvPr id="4" name="Connecteur droit 3">
            <a:extLst>
              <a:ext uri="{FF2B5EF4-FFF2-40B4-BE49-F238E27FC236}">
                <a16:creationId xmlns:a16="http://schemas.microsoft.com/office/drawing/2014/main" id="{30D91886-D0E2-7C7F-F0BC-F373C5A1FAB5}"/>
              </a:ext>
            </a:extLst>
          </p:cNvPr>
          <p:cNvCxnSpPr>
            <a:cxnSpLocks/>
          </p:cNvCxnSpPr>
          <p:nvPr/>
        </p:nvCxnSpPr>
        <p:spPr>
          <a:xfrm>
            <a:off x="1726099" y="3399441"/>
            <a:ext cx="2986559"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Connecteur droit 5">
            <a:extLst>
              <a:ext uri="{FF2B5EF4-FFF2-40B4-BE49-F238E27FC236}">
                <a16:creationId xmlns:a16="http://schemas.microsoft.com/office/drawing/2014/main" id="{BB606432-D90B-EB4F-1AB8-3F9AD71334FF}"/>
              </a:ext>
            </a:extLst>
          </p:cNvPr>
          <p:cNvCxnSpPr>
            <a:cxnSpLocks/>
          </p:cNvCxnSpPr>
          <p:nvPr/>
        </p:nvCxnSpPr>
        <p:spPr>
          <a:xfrm>
            <a:off x="6658523" y="2152790"/>
            <a:ext cx="2986559" cy="0"/>
          </a:xfrm>
          <a:prstGeom prst="line">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1637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05D95C-79BF-B503-8428-2AD0A9BB8F5F}"/>
              </a:ext>
            </a:extLst>
          </p:cNvPr>
          <p:cNvSpPr/>
          <p:nvPr/>
        </p:nvSpPr>
        <p:spPr>
          <a:xfrm>
            <a:off x="79512" y="149087"/>
            <a:ext cx="6016488"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C37A0C6A-8D1D-EFC1-7EA4-54FD085E58E8}"/>
              </a:ext>
            </a:extLst>
          </p:cNvPr>
          <p:cNvSpPr txBox="1"/>
          <p:nvPr/>
        </p:nvSpPr>
        <p:spPr>
          <a:xfrm>
            <a:off x="5469835" y="4623883"/>
            <a:ext cx="5730240" cy="1477328"/>
          </a:xfrm>
          <a:prstGeom prst="rect">
            <a:avLst/>
          </a:prstGeom>
          <a:noFill/>
        </p:spPr>
        <p:txBody>
          <a:bodyPr wrap="square" rtlCol="0">
            <a:spAutoFit/>
          </a:bodyPr>
          <a:lstStyle/>
          <a:p>
            <a:r>
              <a:rPr lang="fr-FR" dirty="0">
                <a:latin typeface="Arial Narrow" panose="020B0606020202030204" pitchFamily="34" charset="0"/>
              </a:rPr>
              <a:t>Ce ne sont pas des salariés :</a:t>
            </a:r>
          </a:p>
          <a:p>
            <a:endParaRPr lang="fr-FR" dirty="0">
              <a:latin typeface="Arial Narrow" panose="020B0606020202030204" pitchFamily="34" charset="0"/>
            </a:endParaRPr>
          </a:p>
          <a:p>
            <a:pPr marL="285750" indent="-285750">
              <a:buFontTx/>
              <a:buChar char="-"/>
            </a:pPr>
            <a:r>
              <a:rPr lang="fr-FR" dirty="0">
                <a:latin typeface="Arial Narrow" panose="020B0606020202030204" pitchFamily="34" charset="0"/>
              </a:rPr>
              <a:t>Volontaires en service civique</a:t>
            </a:r>
          </a:p>
          <a:p>
            <a:pPr marL="285750" indent="-285750">
              <a:buFontTx/>
              <a:buChar char="-"/>
            </a:pPr>
            <a:r>
              <a:rPr lang="fr-FR" dirty="0">
                <a:latin typeface="Arial Narrow" panose="020B0606020202030204" pitchFamily="34" charset="0"/>
              </a:rPr>
              <a:t>Stagiaires</a:t>
            </a:r>
          </a:p>
          <a:p>
            <a:pPr marL="285750" indent="-285750">
              <a:buFontTx/>
              <a:buChar char="-"/>
            </a:pPr>
            <a:r>
              <a:rPr lang="fr-FR" dirty="0">
                <a:latin typeface="Arial Narrow" panose="020B0606020202030204" pitchFamily="34" charset="0"/>
              </a:rPr>
              <a:t>Travailleurs indépendants</a:t>
            </a:r>
          </a:p>
        </p:txBody>
      </p:sp>
      <p:sp>
        <p:nvSpPr>
          <p:cNvPr id="3" name="ZoneTexte 2">
            <a:extLst>
              <a:ext uri="{FF2B5EF4-FFF2-40B4-BE49-F238E27FC236}">
                <a16:creationId xmlns:a16="http://schemas.microsoft.com/office/drawing/2014/main" id="{6ACF0A73-233A-CF02-26F4-DB48E37AE745}"/>
              </a:ext>
            </a:extLst>
          </p:cNvPr>
          <p:cNvSpPr txBox="1"/>
          <p:nvPr/>
        </p:nvSpPr>
        <p:spPr>
          <a:xfrm>
            <a:off x="1070887" y="363464"/>
            <a:ext cx="5039896"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En préambule - Qu’est-ce qu’un salarié ?</a:t>
            </a:r>
          </a:p>
        </p:txBody>
      </p:sp>
      <p:sp>
        <p:nvSpPr>
          <p:cNvPr id="4" name="ZoneTexte 3">
            <a:extLst>
              <a:ext uri="{FF2B5EF4-FFF2-40B4-BE49-F238E27FC236}">
                <a16:creationId xmlns:a16="http://schemas.microsoft.com/office/drawing/2014/main" id="{6014FC04-100D-D2D1-36C9-BB3A3184EB32}"/>
              </a:ext>
            </a:extLst>
          </p:cNvPr>
          <p:cNvSpPr txBox="1"/>
          <p:nvPr/>
        </p:nvSpPr>
        <p:spPr>
          <a:xfrm>
            <a:off x="645867" y="1465511"/>
            <a:ext cx="8229776" cy="1477328"/>
          </a:xfrm>
          <a:prstGeom prst="rect">
            <a:avLst/>
          </a:prstGeom>
          <a:noFill/>
        </p:spPr>
        <p:txBody>
          <a:bodyPr wrap="square" rtlCol="0">
            <a:spAutoFit/>
          </a:bodyPr>
          <a:lstStyle/>
          <a:p>
            <a:r>
              <a:rPr lang="fr-FR" dirty="0">
                <a:latin typeface="Arial Narrow" panose="020B0606020202030204" pitchFamily="34" charset="0"/>
              </a:rPr>
              <a:t>Est qualifiée de salariée toute personne qui remplit les conditions suivantes :</a:t>
            </a:r>
          </a:p>
          <a:p>
            <a:endParaRPr lang="fr-FR" dirty="0">
              <a:latin typeface="Arial Narrow" panose="020B0606020202030204" pitchFamily="34" charset="0"/>
            </a:endParaRPr>
          </a:p>
          <a:p>
            <a:pPr marL="285750" indent="-285750">
              <a:buFontTx/>
              <a:buChar char="-"/>
            </a:pPr>
            <a:r>
              <a:rPr lang="fr-FR" dirty="0">
                <a:latin typeface="Arial Narrow" panose="020B0606020202030204" pitchFamily="34" charset="0"/>
              </a:rPr>
              <a:t>Réaliser une prestation de travail pour l’association</a:t>
            </a:r>
          </a:p>
          <a:p>
            <a:pPr marL="285750" indent="-285750">
              <a:buFontTx/>
              <a:buChar char="-"/>
            </a:pPr>
            <a:r>
              <a:rPr lang="fr-FR" dirty="0">
                <a:latin typeface="Arial Narrow" panose="020B0606020202030204" pitchFamily="34" charset="0"/>
              </a:rPr>
              <a:t>Recevoir une rémunération en contrepartie de ce travail, en espèce ou en nature.</a:t>
            </a:r>
          </a:p>
          <a:p>
            <a:pPr marL="285750" indent="-285750">
              <a:buFontTx/>
              <a:buChar char="-"/>
            </a:pPr>
            <a:r>
              <a:rPr lang="fr-FR" dirty="0">
                <a:latin typeface="Arial Narrow" panose="020B0606020202030204" pitchFamily="34" charset="0"/>
              </a:rPr>
              <a:t>Être tenue au lien de subordination dans l’exécution de ses tâches</a:t>
            </a:r>
          </a:p>
        </p:txBody>
      </p:sp>
      <p:pic>
        <p:nvPicPr>
          <p:cNvPr id="1026" name="Picture 2" descr="Illustration Vectorielle Signe Dinformation Important Vecteurs libres de  droits et plus d'images vectorielles de Concentration - iStock">
            <a:extLst>
              <a:ext uri="{FF2B5EF4-FFF2-40B4-BE49-F238E27FC236}">
                <a16:creationId xmlns:a16="http://schemas.microsoft.com/office/drawing/2014/main" id="{EC6671FF-E908-35AD-27C5-86770ED950BC}"/>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5185" y="3186561"/>
            <a:ext cx="29146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AE2A9F48-983E-E716-B984-DFCB8F64391E}"/>
              </a:ext>
            </a:extLst>
          </p:cNvPr>
          <p:cNvPicPr>
            <a:picLocks noChangeAspect="1"/>
          </p:cNvPicPr>
          <p:nvPr/>
        </p:nvPicPr>
        <p:blipFill>
          <a:blip r:embed="rId4"/>
          <a:stretch>
            <a:fillRect/>
          </a:stretch>
        </p:blipFill>
        <p:spPr>
          <a:xfrm>
            <a:off x="10729079" y="6312934"/>
            <a:ext cx="1331386" cy="423037"/>
          </a:xfrm>
          <a:prstGeom prst="rect">
            <a:avLst/>
          </a:prstGeom>
        </p:spPr>
      </p:pic>
      <p:pic>
        <p:nvPicPr>
          <p:cNvPr id="6" name="Image 5" descr="Une image contenant logo&#10;&#10;Description générée automatiquement">
            <a:extLst>
              <a:ext uri="{FF2B5EF4-FFF2-40B4-BE49-F238E27FC236}">
                <a16:creationId xmlns:a16="http://schemas.microsoft.com/office/drawing/2014/main" id="{CE4BBC67-00E2-2CE3-4379-A0A8E3FA6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10" name="Image 9" descr="Une image contenant roue, matériel&#10;&#10;Description générée automatiquement">
            <a:extLst>
              <a:ext uri="{FF2B5EF4-FFF2-40B4-BE49-F238E27FC236}">
                <a16:creationId xmlns:a16="http://schemas.microsoft.com/office/drawing/2014/main" id="{20644274-1152-FBA8-56A7-075B915AB8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631" y="249351"/>
            <a:ext cx="803137" cy="689893"/>
          </a:xfrm>
          <a:prstGeom prst="rect">
            <a:avLst/>
          </a:prstGeom>
        </p:spPr>
      </p:pic>
    </p:spTree>
    <p:extLst>
      <p:ext uri="{BB962C8B-B14F-4D97-AF65-F5344CB8AC3E}">
        <p14:creationId xmlns:p14="http://schemas.microsoft.com/office/powerpoint/2010/main" val="153685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545CC9-26DF-C0F3-0221-F46444784AF4}"/>
              </a:ext>
            </a:extLst>
          </p:cNvPr>
          <p:cNvSpPr/>
          <p:nvPr/>
        </p:nvSpPr>
        <p:spPr>
          <a:xfrm>
            <a:off x="79512" y="126029"/>
            <a:ext cx="5406887"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47E83A9-C214-4B2C-9271-2EAE250E5DC8}"/>
              </a:ext>
            </a:extLst>
          </p:cNvPr>
          <p:cNvSpPr txBox="1"/>
          <p:nvPr/>
        </p:nvSpPr>
        <p:spPr>
          <a:xfrm>
            <a:off x="1106803" y="355871"/>
            <a:ext cx="6435634"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L’indépendant – L’auto entrepreneur </a:t>
            </a:r>
          </a:p>
        </p:txBody>
      </p:sp>
      <p:pic>
        <p:nvPicPr>
          <p:cNvPr id="8" name="Image 7">
            <a:extLst>
              <a:ext uri="{FF2B5EF4-FFF2-40B4-BE49-F238E27FC236}">
                <a16:creationId xmlns:a16="http://schemas.microsoft.com/office/drawing/2014/main" id="{4BFDAE53-7641-A2DA-E1E9-29337CBD5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550" y="2449048"/>
            <a:ext cx="3718396" cy="1959904"/>
          </a:xfrm>
          <a:prstGeom prst="rect">
            <a:avLst/>
          </a:prstGeom>
        </p:spPr>
      </p:pic>
      <p:sp>
        <p:nvSpPr>
          <p:cNvPr id="9" name="ZoneTexte 8">
            <a:extLst>
              <a:ext uri="{FF2B5EF4-FFF2-40B4-BE49-F238E27FC236}">
                <a16:creationId xmlns:a16="http://schemas.microsoft.com/office/drawing/2014/main" id="{E641FBC8-BE06-CAB7-EFFC-F43B4FCC2FDD}"/>
              </a:ext>
            </a:extLst>
          </p:cNvPr>
          <p:cNvSpPr txBox="1"/>
          <p:nvPr/>
        </p:nvSpPr>
        <p:spPr>
          <a:xfrm>
            <a:off x="1924594" y="1149053"/>
            <a:ext cx="8342812" cy="338554"/>
          </a:xfrm>
          <a:prstGeom prst="rect">
            <a:avLst/>
          </a:prstGeom>
          <a:noFill/>
        </p:spPr>
        <p:txBody>
          <a:bodyPr wrap="square" rtlCol="0">
            <a:spAutoFit/>
          </a:bodyPr>
          <a:lstStyle/>
          <a:p>
            <a:r>
              <a:rPr lang="fr-FR" sz="1600" dirty="0">
                <a:solidFill>
                  <a:schemeClr val="accent2"/>
                </a:solidFill>
                <a:latin typeface="Arial Narrow" panose="020B0606020202030204" pitchFamily="34" charset="0"/>
              </a:rPr>
              <a:t>LE RISQUE DE LA REQUALIFICATION DE LA PRESTATION DE SERVICE EN CONTRAT DE TRAVAIL</a:t>
            </a:r>
          </a:p>
        </p:txBody>
      </p:sp>
      <p:sp>
        <p:nvSpPr>
          <p:cNvPr id="11" name="ZoneTexte 10">
            <a:extLst>
              <a:ext uri="{FF2B5EF4-FFF2-40B4-BE49-F238E27FC236}">
                <a16:creationId xmlns:a16="http://schemas.microsoft.com/office/drawing/2014/main" id="{7FBD018C-8A9C-6863-FA1A-92E769C5F0B4}"/>
              </a:ext>
            </a:extLst>
          </p:cNvPr>
          <p:cNvSpPr txBox="1"/>
          <p:nvPr/>
        </p:nvSpPr>
        <p:spPr>
          <a:xfrm>
            <a:off x="261257" y="1525718"/>
            <a:ext cx="11673841" cy="923330"/>
          </a:xfrm>
          <a:prstGeom prst="rect">
            <a:avLst/>
          </a:prstGeom>
          <a:noFill/>
        </p:spPr>
        <p:txBody>
          <a:bodyPr wrap="square">
            <a:spAutoFit/>
          </a:bodyPr>
          <a:lstStyle/>
          <a:p>
            <a:r>
              <a:rPr lang="fr-FR" sz="1800" b="0" i="0">
                <a:solidFill>
                  <a:srgbClr val="000000"/>
                </a:solidFill>
                <a:effectLst/>
                <a:latin typeface="Arial Narrow" panose="020B0606020202030204" pitchFamily="34" charset="0"/>
              </a:rPr>
              <a:t>Peu importe que le prestataire soit légalement déclaré en qualité de travailleur indépendant, </a:t>
            </a:r>
            <a:r>
              <a:rPr lang="fr-FR">
                <a:solidFill>
                  <a:srgbClr val="000000"/>
                </a:solidFill>
                <a:latin typeface="Arial Narrow" panose="020B0606020202030204" pitchFamily="34" charset="0"/>
              </a:rPr>
              <a:t>micro</a:t>
            </a:r>
            <a:r>
              <a:rPr lang="fr-FR" sz="1800" b="0" i="0">
                <a:solidFill>
                  <a:srgbClr val="000000"/>
                </a:solidFill>
                <a:effectLst/>
                <a:latin typeface="Arial Narrow" panose="020B0606020202030204" pitchFamily="34" charset="0"/>
              </a:rPr>
              <a:t>-entrepreneur, société.</a:t>
            </a:r>
            <a:br>
              <a:rPr lang="fr-FR" sz="1800" b="0" i="0">
                <a:solidFill>
                  <a:srgbClr val="000000"/>
                </a:solidFill>
                <a:effectLst/>
                <a:latin typeface="Arial Narrow" panose="020B0606020202030204" pitchFamily="34" charset="0"/>
              </a:rPr>
            </a:br>
            <a:r>
              <a:rPr lang="fr-FR" sz="1800" b="0" i="0">
                <a:solidFill>
                  <a:srgbClr val="000000"/>
                </a:solidFill>
                <a:effectLst/>
                <a:latin typeface="Arial Narrow" panose="020B0606020202030204" pitchFamily="34" charset="0"/>
              </a:rPr>
              <a:t>Peu importe l’existence d’une convention de prestation de service.</a:t>
            </a:r>
            <a:br>
              <a:rPr lang="fr-FR" sz="1800" b="0" i="0">
                <a:solidFill>
                  <a:srgbClr val="000000"/>
                </a:solidFill>
                <a:effectLst/>
                <a:latin typeface="Arial Narrow" panose="020B0606020202030204" pitchFamily="34" charset="0"/>
              </a:rPr>
            </a:br>
            <a:r>
              <a:rPr lang="fr-FR" sz="1800" b="0" i="0">
                <a:solidFill>
                  <a:srgbClr val="000000"/>
                </a:solidFill>
                <a:effectLst/>
                <a:latin typeface="Arial Narrow" panose="020B0606020202030204" pitchFamily="34" charset="0"/>
              </a:rPr>
              <a:t>Le juge, ou le contrôleur URSSAF, va analyser la réalité de la situation. </a:t>
            </a:r>
            <a:r>
              <a:rPr lang="fr-FR" sz="1800" b="0" i="0" u="sng">
                <a:solidFill>
                  <a:srgbClr val="000000"/>
                </a:solidFill>
                <a:effectLst/>
                <a:latin typeface="Arial Narrow" panose="020B0606020202030204" pitchFamily="34" charset="0"/>
              </a:rPr>
              <a:t>Il va pour cela utiliser un faisceau d’indices,</a:t>
            </a:r>
            <a:r>
              <a:rPr lang="fr-FR" u="sng">
                <a:latin typeface="Arial Narrow" panose="020B0606020202030204" pitchFamily="34" charset="0"/>
              </a:rPr>
              <a:t> </a:t>
            </a:r>
          </a:p>
        </p:txBody>
      </p:sp>
      <p:sp>
        <p:nvSpPr>
          <p:cNvPr id="13" name="ZoneTexte 12">
            <a:extLst>
              <a:ext uri="{FF2B5EF4-FFF2-40B4-BE49-F238E27FC236}">
                <a16:creationId xmlns:a16="http://schemas.microsoft.com/office/drawing/2014/main" id="{1F43C428-75D0-9255-527D-65A712C002E5}"/>
              </a:ext>
            </a:extLst>
          </p:cNvPr>
          <p:cNvSpPr txBox="1"/>
          <p:nvPr/>
        </p:nvSpPr>
        <p:spPr>
          <a:xfrm>
            <a:off x="256902" y="3170701"/>
            <a:ext cx="4362656" cy="2031325"/>
          </a:xfrm>
          <a:prstGeom prst="rect">
            <a:avLst/>
          </a:prstGeom>
          <a:noFill/>
        </p:spPr>
        <p:txBody>
          <a:bodyPr wrap="square">
            <a:spAutoFit/>
          </a:bodyPr>
          <a:lstStyle/>
          <a:p>
            <a:r>
              <a:rPr lang="fr-FR" sz="1800" b="0" i="0">
                <a:solidFill>
                  <a:srgbClr val="000000"/>
                </a:solidFill>
                <a:effectLst/>
                <a:latin typeface="ArialMT"/>
              </a:rPr>
              <a:t> </a:t>
            </a:r>
            <a:r>
              <a:rPr lang="fr-FR" b="0" i="0">
                <a:solidFill>
                  <a:srgbClr val="000000"/>
                </a:solidFill>
                <a:effectLst/>
                <a:latin typeface="Arial Narrow" panose="020B0606020202030204" pitchFamily="34" charset="0"/>
              </a:rPr>
              <a:t>L’indépendant agit à son propre compte</a:t>
            </a:r>
            <a:br>
              <a:rPr lang="fr-FR" b="0" i="0">
                <a:solidFill>
                  <a:srgbClr val="000000"/>
                </a:solidFill>
                <a:effectLst/>
                <a:latin typeface="Arial Narrow" panose="020B0606020202030204" pitchFamily="34" charset="0"/>
              </a:rPr>
            </a:br>
            <a:r>
              <a:rPr lang="fr-FR" b="0" i="0">
                <a:solidFill>
                  <a:srgbClr val="000000"/>
                </a:solidFill>
                <a:effectLst/>
                <a:latin typeface="Arial Narrow" panose="020B0606020202030204" pitchFamily="34" charset="0"/>
              </a:rPr>
              <a:t>• Il a ses propres clients (le pluriel est important)</a:t>
            </a:r>
            <a:br>
              <a:rPr lang="fr-FR" b="0" i="0">
                <a:solidFill>
                  <a:srgbClr val="000000"/>
                </a:solidFill>
                <a:effectLst/>
                <a:latin typeface="Arial Narrow" panose="020B0606020202030204" pitchFamily="34" charset="0"/>
              </a:rPr>
            </a:br>
            <a:r>
              <a:rPr lang="fr-FR" b="0" i="0">
                <a:solidFill>
                  <a:srgbClr val="000000"/>
                </a:solidFill>
                <a:effectLst/>
                <a:latin typeface="Arial Narrow" panose="020B0606020202030204" pitchFamily="34" charset="0"/>
              </a:rPr>
              <a:t>• Il détermine ses propres horaires</a:t>
            </a:r>
            <a:br>
              <a:rPr lang="fr-FR" b="0" i="0">
                <a:solidFill>
                  <a:srgbClr val="000000"/>
                </a:solidFill>
                <a:effectLst/>
                <a:latin typeface="Arial Narrow" panose="020B0606020202030204" pitchFamily="34" charset="0"/>
              </a:rPr>
            </a:br>
            <a:r>
              <a:rPr lang="fr-FR" b="0" i="0">
                <a:solidFill>
                  <a:srgbClr val="000000"/>
                </a:solidFill>
                <a:effectLst/>
                <a:latin typeface="Arial Narrow" panose="020B0606020202030204" pitchFamily="34" charset="0"/>
              </a:rPr>
              <a:t>• Il fixe lui-même ses tarifs</a:t>
            </a:r>
            <a:br>
              <a:rPr lang="fr-FR" b="0" i="0">
                <a:solidFill>
                  <a:srgbClr val="000000"/>
                </a:solidFill>
                <a:effectLst/>
                <a:latin typeface="Arial Narrow" panose="020B0606020202030204" pitchFamily="34" charset="0"/>
              </a:rPr>
            </a:br>
            <a:r>
              <a:rPr lang="fr-FR" b="0" i="0">
                <a:solidFill>
                  <a:srgbClr val="000000"/>
                </a:solidFill>
                <a:effectLst/>
                <a:latin typeface="Arial Narrow" panose="020B0606020202030204" pitchFamily="34" charset="0"/>
              </a:rPr>
              <a:t>• Il utilise ses propres moyens de travail</a:t>
            </a:r>
            <a:br>
              <a:rPr lang="fr-FR" b="0" i="0">
                <a:solidFill>
                  <a:srgbClr val="000000"/>
                </a:solidFill>
                <a:effectLst/>
                <a:latin typeface="Arial Narrow" panose="020B0606020202030204" pitchFamily="34" charset="0"/>
              </a:rPr>
            </a:br>
            <a:r>
              <a:rPr lang="fr-FR" b="0" i="0">
                <a:solidFill>
                  <a:srgbClr val="000000"/>
                </a:solidFill>
                <a:effectLst/>
                <a:latin typeface="Arial Narrow" panose="020B0606020202030204" pitchFamily="34" charset="0"/>
              </a:rPr>
              <a:t>• Il supporte le risque économique</a:t>
            </a:r>
            <a:r>
              <a:rPr lang="fr-FR">
                <a:latin typeface="Arial Narrow" panose="020B0606020202030204" pitchFamily="34" charset="0"/>
              </a:rPr>
              <a:t> </a:t>
            </a:r>
            <a:br>
              <a:rPr lang="fr-FR"/>
            </a:br>
            <a:endParaRPr lang="fr-FR"/>
          </a:p>
        </p:txBody>
      </p:sp>
      <p:sp>
        <p:nvSpPr>
          <p:cNvPr id="15" name="ZoneTexte 14">
            <a:extLst>
              <a:ext uri="{FF2B5EF4-FFF2-40B4-BE49-F238E27FC236}">
                <a16:creationId xmlns:a16="http://schemas.microsoft.com/office/drawing/2014/main" id="{E01F5DF3-386C-979F-479D-0E82103A8A12}"/>
              </a:ext>
            </a:extLst>
          </p:cNvPr>
          <p:cNvSpPr txBox="1"/>
          <p:nvPr/>
        </p:nvSpPr>
        <p:spPr>
          <a:xfrm>
            <a:off x="7361617" y="2714246"/>
            <a:ext cx="4320551" cy="646331"/>
          </a:xfrm>
          <a:prstGeom prst="rect">
            <a:avLst/>
          </a:prstGeom>
          <a:noFill/>
        </p:spPr>
        <p:txBody>
          <a:bodyPr wrap="square">
            <a:spAutoFit/>
          </a:bodyPr>
          <a:lstStyle/>
          <a:p>
            <a:r>
              <a:rPr lang="fr-FR" sz="1800" b="1" i="0">
                <a:solidFill>
                  <a:srgbClr val="000000"/>
                </a:solidFill>
                <a:effectLst/>
                <a:latin typeface="Arial Narrow" panose="020B0606020202030204" pitchFamily="34" charset="0"/>
              </a:rPr>
              <a:t>Les caractéristiques de la relation salariée</a:t>
            </a:r>
            <a:r>
              <a:rPr lang="fr-FR" b="1">
                <a:latin typeface="Arial Narrow" panose="020B0606020202030204" pitchFamily="34" charset="0"/>
              </a:rPr>
              <a:t> </a:t>
            </a:r>
            <a:br>
              <a:rPr lang="fr-FR" b="1">
                <a:latin typeface="Arial Narrow" panose="020B0606020202030204" pitchFamily="34" charset="0"/>
              </a:rPr>
            </a:br>
            <a:endParaRPr lang="fr-FR" b="1">
              <a:latin typeface="Arial Narrow" panose="020B0606020202030204" pitchFamily="34" charset="0"/>
            </a:endParaRPr>
          </a:p>
        </p:txBody>
      </p:sp>
      <p:sp>
        <p:nvSpPr>
          <p:cNvPr id="17" name="ZoneTexte 16">
            <a:extLst>
              <a:ext uri="{FF2B5EF4-FFF2-40B4-BE49-F238E27FC236}">
                <a16:creationId xmlns:a16="http://schemas.microsoft.com/office/drawing/2014/main" id="{041644F2-E140-92C3-2F26-5C91E91A3451}"/>
              </a:ext>
            </a:extLst>
          </p:cNvPr>
          <p:cNvSpPr txBox="1"/>
          <p:nvPr/>
        </p:nvSpPr>
        <p:spPr>
          <a:xfrm>
            <a:off x="191589" y="2714246"/>
            <a:ext cx="5052663" cy="646331"/>
          </a:xfrm>
          <a:prstGeom prst="rect">
            <a:avLst/>
          </a:prstGeom>
          <a:noFill/>
        </p:spPr>
        <p:txBody>
          <a:bodyPr wrap="square">
            <a:spAutoFit/>
          </a:bodyPr>
          <a:lstStyle/>
          <a:p>
            <a:r>
              <a:rPr lang="fr-FR" sz="1800" b="1" i="0">
                <a:solidFill>
                  <a:srgbClr val="000000"/>
                </a:solidFill>
                <a:effectLst/>
                <a:latin typeface="Arial Narrow" panose="020B0606020202030204" pitchFamily="34" charset="0"/>
              </a:rPr>
              <a:t>Les caractéristiques de la relation indépendant - client</a:t>
            </a:r>
            <a:r>
              <a:rPr lang="fr-FR" b="1">
                <a:latin typeface="Arial Narrow" panose="020B0606020202030204" pitchFamily="34" charset="0"/>
              </a:rPr>
              <a:t> </a:t>
            </a:r>
            <a:br>
              <a:rPr lang="fr-FR"/>
            </a:br>
            <a:endParaRPr lang="fr-FR"/>
          </a:p>
        </p:txBody>
      </p:sp>
      <p:sp>
        <p:nvSpPr>
          <p:cNvPr id="19" name="ZoneTexte 18">
            <a:extLst>
              <a:ext uri="{FF2B5EF4-FFF2-40B4-BE49-F238E27FC236}">
                <a16:creationId xmlns:a16="http://schemas.microsoft.com/office/drawing/2014/main" id="{F246368E-849B-99F1-0F65-FB0823EA9BE0}"/>
              </a:ext>
            </a:extLst>
          </p:cNvPr>
          <p:cNvSpPr txBox="1"/>
          <p:nvPr/>
        </p:nvSpPr>
        <p:spPr>
          <a:xfrm>
            <a:off x="6878777" y="3162562"/>
            <a:ext cx="5696590" cy="1846659"/>
          </a:xfrm>
          <a:prstGeom prst="rect">
            <a:avLst/>
          </a:prstGeom>
          <a:noFill/>
        </p:spPr>
        <p:txBody>
          <a:bodyPr wrap="square">
            <a:spAutoFit/>
          </a:bodyPr>
          <a:lstStyle/>
          <a:p>
            <a:r>
              <a:rPr lang="fr-FR" b="0" i="0">
                <a:solidFill>
                  <a:srgbClr val="000000"/>
                </a:solidFill>
                <a:effectLst/>
                <a:latin typeface="Arial Narrow" panose="020B0606020202030204" pitchFamily="34" charset="0"/>
              </a:rPr>
              <a:t>• Existence d’une rémunération</a:t>
            </a:r>
            <a:br>
              <a:rPr lang="fr-FR" b="0" i="0">
                <a:solidFill>
                  <a:srgbClr val="000000"/>
                </a:solidFill>
                <a:effectLst/>
                <a:latin typeface="Arial Narrow" panose="020B0606020202030204" pitchFamily="34" charset="0"/>
              </a:rPr>
            </a:br>
            <a:r>
              <a:rPr lang="fr-FR" b="0" i="0">
                <a:solidFill>
                  <a:srgbClr val="000000"/>
                </a:solidFill>
                <a:effectLst/>
                <a:latin typeface="Arial Narrow" panose="020B0606020202030204" pitchFamily="34" charset="0"/>
              </a:rPr>
              <a:t>• Présence d’un lien de subordination, c’est-à-dire :</a:t>
            </a:r>
            <a:br>
              <a:rPr lang="fr-FR" sz="2000" b="0" i="0">
                <a:solidFill>
                  <a:srgbClr val="000000"/>
                </a:solidFill>
                <a:effectLst/>
                <a:latin typeface="Arial Narrow" panose="020B0606020202030204" pitchFamily="34" charset="0"/>
              </a:rPr>
            </a:br>
            <a:r>
              <a:rPr lang="fr-FR" sz="2000" b="0" i="0">
                <a:solidFill>
                  <a:srgbClr val="000000"/>
                </a:solidFill>
                <a:effectLst/>
                <a:latin typeface="Arial Narrow" panose="020B0606020202030204" pitchFamily="34" charset="0"/>
              </a:rPr>
              <a:t>	</a:t>
            </a:r>
            <a:r>
              <a:rPr lang="fr-FR" sz="1800" b="0" i="0">
                <a:solidFill>
                  <a:srgbClr val="000000"/>
                </a:solidFill>
                <a:effectLst/>
                <a:latin typeface="Arial Narrow" panose="020B0606020202030204" pitchFamily="34" charset="0"/>
              </a:rPr>
              <a:t>– donner des ordres et des directives,</a:t>
            </a:r>
            <a:br>
              <a:rPr lang="fr-FR" sz="1800" b="0" i="0">
                <a:solidFill>
                  <a:srgbClr val="000000"/>
                </a:solidFill>
                <a:effectLst/>
                <a:latin typeface="Arial Narrow" panose="020B0606020202030204" pitchFamily="34" charset="0"/>
              </a:rPr>
            </a:br>
            <a:r>
              <a:rPr lang="fr-FR" sz="1800" b="0" i="0">
                <a:solidFill>
                  <a:srgbClr val="000000"/>
                </a:solidFill>
                <a:effectLst/>
                <a:latin typeface="Arial Narrow" panose="020B0606020202030204" pitchFamily="34" charset="0"/>
              </a:rPr>
              <a:t>	– surveiller et contrôler l’exécution,</a:t>
            </a:r>
            <a:br>
              <a:rPr lang="fr-FR" sz="1800" b="0" i="0">
                <a:solidFill>
                  <a:srgbClr val="000000"/>
                </a:solidFill>
                <a:effectLst/>
                <a:latin typeface="Arial Narrow" panose="020B0606020202030204" pitchFamily="34" charset="0"/>
              </a:rPr>
            </a:br>
            <a:r>
              <a:rPr lang="fr-FR" sz="1800" b="0" i="0">
                <a:solidFill>
                  <a:srgbClr val="000000"/>
                </a:solidFill>
                <a:effectLst/>
                <a:latin typeface="Arial Narrow" panose="020B0606020202030204" pitchFamily="34" charset="0"/>
              </a:rPr>
              <a:t>	– sanctionner les manquements de son subordonné.</a:t>
            </a:r>
            <a:r>
              <a:rPr lang="fr-FR">
                <a:latin typeface="Arial Narrow" panose="020B0606020202030204" pitchFamily="34" charset="0"/>
              </a:rPr>
              <a:t> </a:t>
            </a:r>
            <a:br>
              <a:rPr lang="fr-FR">
                <a:latin typeface="Arial Narrow" panose="020B0606020202030204" pitchFamily="34" charset="0"/>
              </a:rPr>
            </a:br>
            <a:endParaRPr lang="fr-FR">
              <a:latin typeface="Arial Narrow" panose="020B0606020202030204" pitchFamily="34" charset="0"/>
            </a:endParaRPr>
          </a:p>
        </p:txBody>
      </p:sp>
      <p:sp>
        <p:nvSpPr>
          <p:cNvPr id="21" name="ZoneTexte 20">
            <a:extLst>
              <a:ext uri="{FF2B5EF4-FFF2-40B4-BE49-F238E27FC236}">
                <a16:creationId xmlns:a16="http://schemas.microsoft.com/office/drawing/2014/main" id="{483C22EE-8454-0F8A-9019-561916685403}"/>
              </a:ext>
            </a:extLst>
          </p:cNvPr>
          <p:cNvSpPr txBox="1"/>
          <p:nvPr/>
        </p:nvSpPr>
        <p:spPr>
          <a:xfrm>
            <a:off x="256902" y="5260926"/>
            <a:ext cx="11573692" cy="954107"/>
          </a:xfrm>
          <a:prstGeom prst="rect">
            <a:avLst/>
          </a:prstGeom>
          <a:noFill/>
        </p:spPr>
        <p:txBody>
          <a:bodyPr wrap="square">
            <a:spAutoFit/>
          </a:bodyPr>
          <a:lstStyle/>
          <a:p>
            <a:pPr marL="285750" indent="-285750">
              <a:buFont typeface="Arial" panose="020B0604020202020204" pitchFamily="34" charset="0"/>
              <a:buChar char="•"/>
            </a:pPr>
            <a:r>
              <a:rPr lang="fr-FR" sz="1400" b="0" i="0">
                <a:solidFill>
                  <a:srgbClr val="000000"/>
                </a:solidFill>
                <a:effectLst/>
                <a:latin typeface="Arial Narrow" panose="020B0606020202030204" pitchFamily="34" charset="0"/>
              </a:rPr>
              <a:t>Pénal : délit de travail dissimulé</a:t>
            </a:r>
          </a:p>
          <a:p>
            <a:pPr marL="285750" indent="-285750">
              <a:buFont typeface="Arial" panose="020B0604020202020204" pitchFamily="34" charset="0"/>
              <a:buChar char="•"/>
            </a:pPr>
            <a:r>
              <a:rPr lang="fr-FR" sz="1400" b="0" i="0">
                <a:solidFill>
                  <a:srgbClr val="000000"/>
                </a:solidFill>
                <a:effectLst/>
                <a:latin typeface="Arial Narrow" panose="020B0606020202030204" pitchFamily="34" charset="0"/>
              </a:rPr>
              <a:t>URSSAF : assujettissement à cotisations sociales </a:t>
            </a:r>
            <a:r>
              <a:rPr lang="fr-FR" sz="1400" b="0" i="1">
                <a:solidFill>
                  <a:srgbClr val="000000"/>
                </a:solidFill>
                <a:effectLst/>
                <a:latin typeface="Arial Narrow" panose="020B0606020202030204" pitchFamily="34" charset="0"/>
              </a:rPr>
              <a:t>– prescription par 3 ans</a:t>
            </a:r>
          </a:p>
          <a:p>
            <a:pPr marL="285750" indent="-285750">
              <a:buFont typeface="Arial" panose="020B0604020202020204" pitchFamily="34" charset="0"/>
              <a:buChar char="•"/>
            </a:pPr>
            <a:r>
              <a:rPr lang="fr-FR" sz="1400" b="0">
                <a:solidFill>
                  <a:srgbClr val="000000"/>
                </a:solidFill>
                <a:effectLst/>
                <a:latin typeface="Arial Narrow" panose="020B0606020202030204" pitchFamily="34" charset="0"/>
              </a:rPr>
              <a:t>P</a:t>
            </a:r>
            <a:r>
              <a:rPr lang="fr-FR" sz="1400" b="0" i="0">
                <a:solidFill>
                  <a:srgbClr val="000000"/>
                </a:solidFill>
                <a:effectLst/>
                <a:latin typeface="Arial Narrow" panose="020B0606020202030204" pitchFamily="34" charset="0"/>
              </a:rPr>
              <a:t>rud’hommes : requalification en contrat de travail (rappel de salaire, heures supplémentaires, congés payés, indemnités de rupture, prévoyance…, dommages et intérêts) </a:t>
            </a:r>
            <a:r>
              <a:rPr lang="fr-FR" sz="1400" b="0" i="1">
                <a:solidFill>
                  <a:srgbClr val="000000"/>
                </a:solidFill>
                <a:effectLst/>
                <a:latin typeface="Arial Narrow" panose="020B0606020202030204" pitchFamily="34" charset="0"/>
              </a:rPr>
              <a:t>– prescription par 2 ans, ou 3 ans pour le paiement du salaire</a:t>
            </a:r>
            <a:r>
              <a:rPr lang="fr-FR" sz="1400">
                <a:latin typeface="Arial Narrow" panose="020B0606020202030204" pitchFamily="34" charset="0"/>
              </a:rPr>
              <a:t> </a:t>
            </a:r>
            <a:endParaRPr lang="fr-FR"/>
          </a:p>
        </p:txBody>
      </p:sp>
      <p:sp>
        <p:nvSpPr>
          <p:cNvPr id="23" name="ZoneTexte 22">
            <a:extLst>
              <a:ext uri="{FF2B5EF4-FFF2-40B4-BE49-F238E27FC236}">
                <a16:creationId xmlns:a16="http://schemas.microsoft.com/office/drawing/2014/main" id="{3C2B87D0-3711-BDFC-91C4-1C9EEEA9EDFC}"/>
              </a:ext>
            </a:extLst>
          </p:cNvPr>
          <p:cNvSpPr txBox="1"/>
          <p:nvPr/>
        </p:nvSpPr>
        <p:spPr>
          <a:xfrm>
            <a:off x="256902" y="4944906"/>
            <a:ext cx="6289828" cy="369332"/>
          </a:xfrm>
          <a:prstGeom prst="rect">
            <a:avLst/>
          </a:prstGeom>
          <a:noFill/>
        </p:spPr>
        <p:txBody>
          <a:bodyPr wrap="square">
            <a:spAutoFit/>
          </a:bodyPr>
          <a:lstStyle/>
          <a:p>
            <a:r>
              <a:rPr lang="fr-FR" sz="1800">
                <a:solidFill>
                  <a:schemeClr val="accent2"/>
                </a:solidFill>
                <a:latin typeface="Arial Narrow" panose="020B0606020202030204" pitchFamily="34" charset="0"/>
              </a:rPr>
              <a:t>LE RISQUE : </a:t>
            </a:r>
            <a:endParaRPr lang="fr-FR"/>
          </a:p>
        </p:txBody>
      </p:sp>
      <p:sp>
        <p:nvSpPr>
          <p:cNvPr id="25" name="ZoneTexte 24">
            <a:extLst>
              <a:ext uri="{FF2B5EF4-FFF2-40B4-BE49-F238E27FC236}">
                <a16:creationId xmlns:a16="http://schemas.microsoft.com/office/drawing/2014/main" id="{2F16C2BE-FDA9-901F-013F-FCD64CB52C43}"/>
              </a:ext>
            </a:extLst>
          </p:cNvPr>
          <p:cNvSpPr txBox="1"/>
          <p:nvPr/>
        </p:nvSpPr>
        <p:spPr>
          <a:xfrm>
            <a:off x="3479074" y="6273933"/>
            <a:ext cx="4362656" cy="584775"/>
          </a:xfrm>
          <a:prstGeom prst="rect">
            <a:avLst/>
          </a:prstGeom>
          <a:noFill/>
        </p:spPr>
        <p:txBody>
          <a:bodyPr wrap="square">
            <a:spAutoFit/>
          </a:bodyPr>
          <a:lstStyle/>
          <a:p>
            <a:r>
              <a:rPr lang="fr-FR" sz="1600" b="0" i="0">
                <a:solidFill>
                  <a:srgbClr val="000000"/>
                </a:solidFill>
                <a:effectLst/>
                <a:latin typeface="Arial Narrow" panose="020B0606020202030204" pitchFamily="34" charset="0"/>
              </a:rPr>
              <a:t>Indépendant = prestation de service – client – facture</a:t>
            </a:r>
            <a:br>
              <a:rPr lang="fr-FR" sz="1600" b="0" i="0">
                <a:solidFill>
                  <a:srgbClr val="000000"/>
                </a:solidFill>
                <a:effectLst/>
                <a:latin typeface="Arial Narrow" panose="020B0606020202030204" pitchFamily="34" charset="0"/>
              </a:rPr>
            </a:br>
            <a:r>
              <a:rPr lang="fr-FR" sz="1600" b="0" i="0">
                <a:solidFill>
                  <a:srgbClr val="000000"/>
                </a:solidFill>
                <a:effectLst/>
                <a:latin typeface="Arial Narrow" panose="020B0606020202030204" pitchFamily="34" charset="0"/>
              </a:rPr>
              <a:t>Salarié = contrat de travail – employeur – salaire</a:t>
            </a:r>
            <a:r>
              <a:rPr lang="fr-FR" sz="1600">
                <a:latin typeface="Arial Narrow" panose="020B0606020202030204" pitchFamily="34" charset="0"/>
              </a:rPr>
              <a:t> </a:t>
            </a:r>
            <a:endParaRPr lang="fr-FR"/>
          </a:p>
        </p:txBody>
      </p:sp>
      <p:pic>
        <p:nvPicPr>
          <p:cNvPr id="2" name="Image 1" descr="Une image contenant logo&#10;&#10;Description générée automatiquement">
            <a:extLst>
              <a:ext uri="{FF2B5EF4-FFF2-40B4-BE49-F238E27FC236}">
                <a16:creationId xmlns:a16="http://schemas.microsoft.com/office/drawing/2014/main" id="{70972630-4D30-9F58-DC45-1EEDAD59C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10" name="Image 9">
            <a:extLst>
              <a:ext uri="{FF2B5EF4-FFF2-40B4-BE49-F238E27FC236}">
                <a16:creationId xmlns:a16="http://schemas.microsoft.com/office/drawing/2014/main" id="{2106D59D-E2BB-7F6D-27CF-8ADCA98B78D1}"/>
              </a:ext>
            </a:extLst>
          </p:cNvPr>
          <p:cNvPicPr>
            <a:picLocks noChangeAspect="1"/>
          </p:cNvPicPr>
          <p:nvPr/>
        </p:nvPicPr>
        <p:blipFill>
          <a:blip r:embed="rId4"/>
          <a:stretch>
            <a:fillRect/>
          </a:stretch>
        </p:blipFill>
        <p:spPr>
          <a:xfrm>
            <a:off x="10729079" y="6312934"/>
            <a:ext cx="1331386" cy="423037"/>
          </a:xfrm>
          <a:prstGeom prst="rect">
            <a:avLst/>
          </a:prstGeom>
        </p:spPr>
      </p:pic>
      <p:pic>
        <p:nvPicPr>
          <p:cNvPr id="12" name="Image 11" descr="Une image contenant roue, matériel&#10;&#10;Description générée automatiquement">
            <a:extLst>
              <a:ext uri="{FF2B5EF4-FFF2-40B4-BE49-F238E27FC236}">
                <a16:creationId xmlns:a16="http://schemas.microsoft.com/office/drawing/2014/main" id="{5454F631-E83F-828D-15EE-B573E66FF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89" y="222902"/>
            <a:ext cx="803137" cy="689893"/>
          </a:xfrm>
          <a:prstGeom prst="rect">
            <a:avLst/>
          </a:prstGeom>
        </p:spPr>
      </p:pic>
    </p:spTree>
    <p:extLst>
      <p:ext uri="{BB962C8B-B14F-4D97-AF65-F5344CB8AC3E}">
        <p14:creationId xmlns:p14="http://schemas.microsoft.com/office/powerpoint/2010/main" val="97094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31EC86B-3C52-0584-27DA-DDF55CEB7B03}"/>
              </a:ext>
            </a:extLst>
          </p:cNvPr>
          <p:cNvSpPr/>
          <p:nvPr/>
        </p:nvSpPr>
        <p:spPr>
          <a:xfrm>
            <a:off x="79512" y="126029"/>
            <a:ext cx="2673156" cy="8904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02F79B1-2255-7218-3F61-0E2139B7375A}"/>
              </a:ext>
            </a:extLst>
          </p:cNvPr>
          <p:cNvSpPr txBox="1"/>
          <p:nvPr/>
        </p:nvSpPr>
        <p:spPr>
          <a:xfrm>
            <a:off x="683647" y="1473881"/>
            <a:ext cx="10197832" cy="923330"/>
          </a:xfrm>
          <a:prstGeom prst="rect">
            <a:avLst/>
          </a:prstGeom>
          <a:noFill/>
        </p:spPr>
        <p:txBody>
          <a:bodyPr wrap="square" rtlCol="0">
            <a:spAutoFit/>
          </a:bodyPr>
          <a:lstStyle/>
          <a:p>
            <a:r>
              <a:rPr lang="fr-FR" dirty="0">
                <a:latin typeface="Arial Narrow" panose="020B0606020202030204" pitchFamily="34" charset="0"/>
              </a:rPr>
              <a:t>Comment recruter un salarié ?</a:t>
            </a:r>
          </a:p>
          <a:p>
            <a:endParaRPr lang="fr-FR" dirty="0">
              <a:latin typeface="Arial Narrow" panose="020B0606020202030204" pitchFamily="34" charset="0"/>
            </a:endParaRPr>
          </a:p>
          <a:p>
            <a:r>
              <a:rPr lang="fr-FR" dirty="0">
                <a:latin typeface="Arial Narrow" panose="020B0606020202030204" pitchFamily="34" charset="0"/>
              </a:rPr>
              <a:t>Le recrutement d’un salarié doit correspondre à un besoin de l’association en accord avec son projet.</a:t>
            </a:r>
          </a:p>
        </p:txBody>
      </p:sp>
      <p:sp>
        <p:nvSpPr>
          <p:cNvPr id="4" name="ZoneTexte 3">
            <a:extLst>
              <a:ext uri="{FF2B5EF4-FFF2-40B4-BE49-F238E27FC236}">
                <a16:creationId xmlns:a16="http://schemas.microsoft.com/office/drawing/2014/main" id="{CD151F1B-E850-2505-4F92-07018E996B6A}"/>
              </a:ext>
            </a:extLst>
          </p:cNvPr>
          <p:cNvSpPr txBox="1"/>
          <p:nvPr/>
        </p:nvSpPr>
        <p:spPr>
          <a:xfrm>
            <a:off x="697184" y="2852637"/>
            <a:ext cx="10323444" cy="646331"/>
          </a:xfrm>
          <a:prstGeom prst="rect">
            <a:avLst/>
          </a:prstGeom>
          <a:noFill/>
        </p:spPr>
        <p:txBody>
          <a:bodyPr wrap="square" rtlCol="0">
            <a:spAutoFit/>
          </a:bodyPr>
          <a:lstStyle/>
          <a:p>
            <a:r>
              <a:rPr lang="fr-FR" dirty="0">
                <a:latin typeface="Arial Narrow" panose="020B0606020202030204" pitchFamily="34" charset="0"/>
              </a:rPr>
              <a:t>Quel est notre projet associatif ? Faut-il le revoir ? A-t-il évolué ? Est-ce qu’un recrutement irait dans le sens de notre projet ? </a:t>
            </a:r>
          </a:p>
        </p:txBody>
      </p:sp>
      <p:sp>
        <p:nvSpPr>
          <p:cNvPr id="5" name="ZoneTexte 4">
            <a:extLst>
              <a:ext uri="{FF2B5EF4-FFF2-40B4-BE49-F238E27FC236}">
                <a16:creationId xmlns:a16="http://schemas.microsoft.com/office/drawing/2014/main" id="{8C2709F0-7533-08A4-8EC4-C17C99C65642}"/>
              </a:ext>
            </a:extLst>
          </p:cNvPr>
          <p:cNvSpPr txBox="1"/>
          <p:nvPr/>
        </p:nvSpPr>
        <p:spPr>
          <a:xfrm>
            <a:off x="697184" y="3986020"/>
            <a:ext cx="6738730" cy="2585323"/>
          </a:xfrm>
          <a:prstGeom prst="rect">
            <a:avLst/>
          </a:prstGeom>
          <a:noFill/>
        </p:spPr>
        <p:txBody>
          <a:bodyPr wrap="square" rtlCol="0">
            <a:spAutoFit/>
          </a:bodyPr>
          <a:lstStyle/>
          <a:p>
            <a:r>
              <a:rPr lang="fr-FR" dirty="0">
                <a:latin typeface="Arial Narrow" panose="020B0606020202030204" pitchFamily="34" charset="0"/>
              </a:rPr>
              <a:t>Pour quel motif l’association recrute ?</a:t>
            </a:r>
          </a:p>
          <a:p>
            <a:endParaRPr lang="fr-FR" dirty="0">
              <a:latin typeface="Arial Narrow" panose="020B0606020202030204" pitchFamily="34" charset="0"/>
            </a:endParaRPr>
          </a:p>
          <a:p>
            <a:r>
              <a:rPr lang="fr-FR" dirty="0">
                <a:latin typeface="Arial Narrow" panose="020B0606020202030204" pitchFamily="34" charset="0"/>
              </a:rPr>
              <a:t>Des exemples :</a:t>
            </a:r>
          </a:p>
          <a:p>
            <a:pPr marL="285750" indent="-285750">
              <a:buFontTx/>
              <a:buChar char="-"/>
            </a:pPr>
            <a:r>
              <a:rPr lang="fr-FR" dirty="0">
                <a:latin typeface="Arial Narrow" panose="020B0606020202030204" pitchFamily="34" charset="0"/>
              </a:rPr>
              <a:t>Augmentation d’activité</a:t>
            </a:r>
          </a:p>
          <a:p>
            <a:pPr marL="285750" indent="-285750">
              <a:buFontTx/>
              <a:buChar char="-"/>
            </a:pPr>
            <a:r>
              <a:rPr lang="fr-FR" dirty="0">
                <a:latin typeface="Arial Narrow" panose="020B0606020202030204" pitchFamily="34" charset="0"/>
              </a:rPr>
              <a:t>Remplacement d’un salarié</a:t>
            </a:r>
          </a:p>
          <a:p>
            <a:pPr marL="285750" indent="-285750">
              <a:buFontTx/>
              <a:buChar char="-"/>
            </a:pPr>
            <a:r>
              <a:rPr lang="fr-FR" dirty="0">
                <a:latin typeface="Arial Narrow" panose="020B0606020202030204" pitchFamily="34" charset="0"/>
              </a:rPr>
              <a:t>Tâches administratives trop lourdes pour les bénévoles</a:t>
            </a:r>
          </a:p>
          <a:p>
            <a:pPr marL="285750" indent="-285750">
              <a:buFontTx/>
              <a:buChar char="-"/>
            </a:pPr>
            <a:r>
              <a:rPr lang="fr-FR" dirty="0">
                <a:latin typeface="Arial Narrow" panose="020B0606020202030204" pitchFamily="34" charset="0"/>
              </a:rPr>
              <a:t>Encadrement </a:t>
            </a:r>
          </a:p>
          <a:p>
            <a:pPr marL="285750" indent="-285750">
              <a:buFontTx/>
              <a:buChar char="-"/>
            </a:pPr>
            <a:r>
              <a:rPr lang="fr-FR" dirty="0">
                <a:latin typeface="Arial Narrow" panose="020B0606020202030204" pitchFamily="34" charset="0"/>
              </a:rPr>
              <a:t>Coordination / développement</a:t>
            </a:r>
          </a:p>
          <a:p>
            <a:pPr marL="285750" indent="-285750">
              <a:buFontTx/>
              <a:buChar char="-"/>
            </a:pPr>
            <a:endParaRPr lang="fr-FR" dirty="0">
              <a:latin typeface="Arial Narrow" panose="020B0606020202030204" pitchFamily="34" charset="0"/>
            </a:endParaRPr>
          </a:p>
        </p:txBody>
      </p:sp>
      <p:sp>
        <p:nvSpPr>
          <p:cNvPr id="6" name="ZoneTexte 5">
            <a:extLst>
              <a:ext uri="{FF2B5EF4-FFF2-40B4-BE49-F238E27FC236}">
                <a16:creationId xmlns:a16="http://schemas.microsoft.com/office/drawing/2014/main" id="{6451EA54-C558-44A7-58E1-281CECDBC410}"/>
              </a:ext>
            </a:extLst>
          </p:cNvPr>
          <p:cNvSpPr txBox="1"/>
          <p:nvPr/>
        </p:nvSpPr>
        <p:spPr>
          <a:xfrm>
            <a:off x="7248267" y="4558608"/>
            <a:ext cx="4504085" cy="1754326"/>
          </a:xfrm>
          <a:prstGeom prst="rect">
            <a:avLst/>
          </a:prstGeom>
          <a:noFill/>
        </p:spPr>
        <p:txBody>
          <a:bodyPr wrap="square" rtlCol="0">
            <a:spAutoFit/>
          </a:bodyPr>
          <a:lstStyle/>
          <a:p>
            <a:r>
              <a:rPr lang="fr-FR" dirty="0">
                <a:latin typeface="Arial Narrow" panose="020B0606020202030204" pitchFamily="34" charset="0"/>
              </a:rPr>
              <a:t>Permet de déterminer :</a:t>
            </a:r>
          </a:p>
          <a:p>
            <a:pPr marL="285750" indent="-285750">
              <a:buFontTx/>
              <a:buChar char="-"/>
            </a:pPr>
            <a:r>
              <a:rPr lang="fr-FR" dirty="0">
                <a:latin typeface="Arial Narrow" panose="020B0606020202030204" pitchFamily="34" charset="0"/>
              </a:rPr>
              <a:t>une fiche de poste: les principales missions et compétences requises.</a:t>
            </a:r>
          </a:p>
          <a:p>
            <a:pPr marL="285750" indent="-285750">
              <a:buFontTx/>
              <a:buChar char="-"/>
            </a:pPr>
            <a:r>
              <a:rPr lang="fr-FR" dirty="0">
                <a:latin typeface="Arial Narrow" panose="020B0606020202030204" pitchFamily="34" charset="0"/>
              </a:rPr>
              <a:t>Le type de contrat de travail</a:t>
            </a:r>
          </a:p>
          <a:p>
            <a:pPr marL="285750" indent="-285750">
              <a:buFontTx/>
              <a:buChar char="-"/>
            </a:pPr>
            <a:r>
              <a:rPr lang="fr-FR" dirty="0">
                <a:latin typeface="Arial Narrow" panose="020B0606020202030204" pitchFamily="34" charset="0"/>
              </a:rPr>
              <a:t>Le budget</a:t>
            </a:r>
          </a:p>
          <a:p>
            <a:endParaRPr lang="fr-FR" dirty="0">
              <a:latin typeface="Arial Narrow" panose="020B0606020202030204" pitchFamily="34" charset="0"/>
            </a:endParaRPr>
          </a:p>
        </p:txBody>
      </p:sp>
      <p:sp>
        <p:nvSpPr>
          <p:cNvPr id="7" name="ZoneTexte 6">
            <a:extLst>
              <a:ext uri="{FF2B5EF4-FFF2-40B4-BE49-F238E27FC236}">
                <a16:creationId xmlns:a16="http://schemas.microsoft.com/office/drawing/2014/main" id="{CF1539EB-E501-A455-7252-CE3EC928D0F3}"/>
              </a:ext>
            </a:extLst>
          </p:cNvPr>
          <p:cNvSpPr txBox="1"/>
          <p:nvPr/>
        </p:nvSpPr>
        <p:spPr>
          <a:xfrm>
            <a:off x="2752668" y="334900"/>
            <a:ext cx="9687339" cy="461665"/>
          </a:xfrm>
          <a:prstGeom prst="rect">
            <a:avLst/>
          </a:prstGeom>
          <a:noFill/>
        </p:spPr>
        <p:txBody>
          <a:bodyPr wrap="square" rtlCol="0">
            <a:spAutoFit/>
          </a:bodyPr>
          <a:lstStyle/>
          <a:p>
            <a:r>
              <a:rPr lang="fr-FR" sz="2400">
                <a:latin typeface="Arial Narrow" panose="020B0606020202030204" pitchFamily="34" charset="0"/>
              </a:rPr>
              <a:t>DANS LA PEAU D’UN DIRIGEANT D’ASSOCIATION – Des questions à se poser : </a:t>
            </a:r>
          </a:p>
        </p:txBody>
      </p:sp>
      <p:sp>
        <p:nvSpPr>
          <p:cNvPr id="3" name="ZoneTexte 2">
            <a:extLst>
              <a:ext uri="{FF2B5EF4-FFF2-40B4-BE49-F238E27FC236}">
                <a16:creationId xmlns:a16="http://schemas.microsoft.com/office/drawing/2014/main" id="{87A648A1-3221-3B96-7D49-78AC76809B20}"/>
              </a:ext>
            </a:extLst>
          </p:cNvPr>
          <p:cNvSpPr txBox="1"/>
          <p:nvPr/>
        </p:nvSpPr>
        <p:spPr>
          <a:xfrm>
            <a:off x="1104339" y="340407"/>
            <a:ext cx="1817005" cy="461665"/>
          </a:xfrm>
          <a:prstGeom prst="rect">
            <a:avLst/>
          </a:prstGeom>
          <a:noFill/>
        </p:spPr>
        <p:txBody>
          <a:bodyPr wrap="square" rtlCol="0">
            <a:spAutoFit/>
          </a:bodyPr>
          <a:lstStyle/>
          <a:p>
            <a:r>
              <a:rPr lang="fr-FR" sz="2400">
                <a:solidFill>
                  <a:schemeClr val="bg1"/>
                </a:solidFill>
                <a:latin typeface="Arial Narrow" panose="020B0606020202030204" pitchFamily="34" charset="0"/>
              </a:rPr>
              <a:t>1</a:t>
            </a:r>
            <a:r>
              <a:rPr lang="fr-FR" sz="2400" baseline="30000">
                <a:solidFill>
                  <a:schemeClr val="bg1"/>
                </a:solidFill>
                <a:latin typeface="Arial Narrow" panose="020B0606020202030204" pitchFamily="34" charset="0"/>
              </a:rPr>
              <a:t>er</a:t>
            </a:r>
            <a:r>
              <a:rPr lang="fr-FR" sz="2400">
                <a:solidFill>
                  <a:schemeClr val="bg1"/>
                </a:solidFill>
                <a:latin typeface="Arial Narrow" panose="020B0606020202030204" pitchFamily="34" charset="0"/>
              </a:rPr>
              <a:t> EMPLOI</a:t>
            </a:r>
          </a:p>
        </p:txBody>
      </p:sp>
      <p:pic>
        <p:nvPicPr>
          <p:cNvPr id="8" name="Image 7">
            <a:extLst>
              <a:ext uri="{FF2B5EF4-FFF2-40B4-BE49-F238E27FC236}">
                <a16:creationId xmlns:a16="http://schemas.microsoft.com/office/drawing/2014/main" id="{BDA3EA5F-66FA-960F-C1CB-DA2566FD55C8}"/>
              </a:ext>
            </a:extLst>
          </p:cNvPr>
          <p:cNvPicPr>
            <a:picLocks noChangeAspect="1"/>
          </p:cNvPicPr>
          <p:nvPr/>
        </p:nvPicPr>
        <p:blipFill>
          <a:blip r:embed="rId3"/>
          <a:stretch>
            <a:fillRect/>
          </a:stretch>
        </p:blipFill>
        <p:spPr>
          <a:xfrm>
            <a:off x="10729079" y="6312934"/>
            <a:ext cx="1331386" cy="423037"/>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3AC84A52-C338-A97E-BA86-28FFD96FA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027" y="6234134"/>
            <a:ext cx="1712680" cy="623866"/>
          </a:xfrm>
          <a:prstGeom prst="rect">
            <a:avLst/>
          </a:prstGeom>
        </p:spPr>
      </p:pic>
      <p:pic>
        <p:nvPicPr>
          <p:cNvPr id="11" name="Image 10">
            <a:extLst>
              <a:ext uri="{FF2B5EF4-FFF2-40B4-BE49-F238E27FC236}">
                <a16:creationId xmlns:a16="http://schemas.microsoft.com/office/drawing/2014/main" id="{471EB721-134F-2D59-8580-C13C7E724352}"/>
              </a:ext>
            </a:extLst>
          </p:cNvPr>
          <p:cNvPicPr>
            <a:picLocks noChangeAspect="1"/>
          </p:cNvPicPr>
          <p:nvPr/>
        </p:nvPicPr>
        <p:blipFill>
          <a:blip r:embed="rId3"/>
          <a:stretch>
            <a:fillRect/>
          </a:stretch>
        </p:blipFill>
        <p:spPr>
          <a:xfrm>
            <a:off x="10881479" y="6465334"/>
            <a:ext cx="1331386" cy="423037"/>
          </a:xfrm>
          <a:prstGeom prst="rect">
            <a:avLst/>
          </a:prstGeom>
        </p:spPr>
      </p:pic>
      <p:pic>
        <p:nvPicPr>
          <p:cNvPr id="13" name="Image 12" descr="Une image contenant roue, matériel&#10;&#10;Description générée automatiquement">
            <a:extLst>
              <a:ext uri="{FF2B5EF4-FFF2-40B4-BE49-F238E27FC236}">
                <a16:creationId xmlns:a16="http://schemas.microsoft.com/office/drawing/2014/main" id="{A9F3745D-B0D3-8D07-F7FF-5C9DD2DC7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88" y="226294"/>
            <a:ext cx="803137" cy="689893"/>
          </a:xfrm>
          <a:prstGeom prst="rect">
            <a:avLst/>
          </a:prstGeom>
        </p:spPr>
      </p:pic>
    </p:spTree>
    <p:extLst>
      <p:ext uri="{BB962C8B-B14F-4D97-AF65-F5344CB8AC3E}">
        <p14:creationId xmlns:p14="http://schemas.microsoft.com/office/powerpoint/2010/main" val="39675382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4023</Words>
  <Application>Microsoft Office PowerPoint</Application>
  <PresentationFormat>Grand écran</PresentationFormat>
  <Paragraphs>508</Paragraphs>
  <Slides>32</Slides>
  <Notes>9</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32</vt:i4>
      </vt:variant>
    </vt:vector>
  </HeadingPairs>
  <TitlesOfParts>
    <vt:vector size="47" baseType="lpstr">
      <vt:lpstr>Arial</vt:lpstr>
      <vt:lpstr>Arial Narrow</vt:lpstr>
      <vt:lpstr>ArialMT</vt:lpstr>
      <vt:lpstr>Calibri</vt:lpstr>
      <vt:lpstr>Calibri Light</vt:lpstr>
      <vt:lpstr>Hind</vt:lpstr>
      <vt:lpstr>Intro-Black</vt:lpstr>
      <vt:lpstr>Intro-Black-SC700</vt:lpstr>
      <vt:lpstr>Intro-Book</vt:lpstr>
      <vt:lpstr>MyriadPro-Bold</vt:lpstr>
      <vt:lpstr>MyriadPro-It</vt:lpstr>
      <vt:lpstr>MyriadPro-Light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volontaire.charente@gmail.com</dc:creator>
  <cp:lastModifiedBy>volontaire.charente@gmail.com</cp:lastModifiedBy>
  <cp:revision>1</cp:revision>
  <dcterms:created xsi:type="dcterms:W3CDTF">2023-03-24T13:03:44Z</dcterms:created>
  <dcterms:modified xsi:type="dcterms:W3CDTF">2023-03-24T13:04:56Z</dcterms:modified>
</cp:coreProperties>
</file>